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Lst>
  <p:sldSz cx="9144000" cy="5143500" type="screen16x9"/>
  <p:notesSz cx="6858000" cy="9144000"/>
  <p:embeddedFontLst>
    <p:embeddedFont>
      <p:font typeface="Economica" panose="020B0604020202020204" charset="0"/>
      <p:regular r:id="rId30"/>
      <p:bold r:id="rId31"/>
      <p:italic r:id="rId32"/>
      <p:boldItalic r:id="rId33"/>
    </p:embeddedFont>
    <p:embeddedFont>
      <p:font typeface="Open Sans" panose="020B0604020202020204" charset="0"/>
      <p:regular r:id="rId34"/>
      <p:bold r:id="rId35"/>
      <p:italic r:id="rId36"/>
      <p:boldItalic r:id="rId37"/>
    </p:embeddedFont>
    <p:embeddedFont>
      <p:font typeface="Lato" panose="020B0604020202020204" charset="0"/>
      <p:regular r:id="rId38"/>
      <p:bold r:id="rId39"/>
      <p:italic r:id="rId40"/>
      <p:boldItalic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8803" autoAdjust="0"/>
  </p:normalViewPr>
  <p:slideViewPr>
    <p:cSldViewPr snapToGrid="0">
      <p:cViewPr varScale="1">
        <p:scale>
          <a:sx n="69" d="100"/>
          <a:sy n="69" d="100"/>
        </p:scale>
        <p:origin x="739" y="6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41"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70373137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www.downwindkennels.com/me/SubjectLinks/geography/gr7patternsphysicalgeo/climategraph.html"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www.downwindkennels.com/me/SubjectLinks/geography/gr7patternsphysicalgeo/barlinegraphtool.html"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a5a1cdd515_0_27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a5a1cdd515_0_27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Note: If the pencil icon is present in the top right-hand corner of a slide, it means there’s information on the slide that students need to copy onto their worksheets</a:t>
            </a:r>
            <a:endParaRPr/>
          </a:p>
        </p:txBody>
      </p:sp>
    </p:spTree>
    <p:extLst>
      <p:ext uri="{BB962C8B-B14F-4D97-AF65-F5344CB8AC3E}">
        <p14:creationId xmlns:p14="http://schemas.microsoft.com/office/powerpoint/2010/main" val="19382617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a5a1cdd515_0_28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a5a1cdd515_0_28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Left: Southern hemisphere, coldest in June - August</a:t>
            </a:r>
            <a:endParaRPr/>
          </a:p>
          <a:p>
            <a:pPr marL="457200" lvl="0" indent="-298450" algn="l" rtl="0">
              <a:spcBef>
                <a:spcPts val="0"/>
              </a:spcBef>
              <a:spcAft>
                <a:spcPts val="0"/>
              </a:spcAft>
              <a:buSzPts val="1100"/>
              <a:buChar char="●"/>
            </a:pPr>
            <a:r>
              <a:rPr lang="en"/>
              <a:t>Right: Northern hemisphere, warmest in June - August</a:t>
            </a:r>
            <a:endParaRPr/>
          </a:p>
        </p:txBody>
      </p:sp>
    </p:spTree>
    <p:extLst>
      <p:ext uri="{BB962C8B-B14F-4D97-AF65-F5344CB8AC3E}">
        <p14:creationId xmlns:p14="http://schemas.microsoft.com/office/powerpoint/2010/main" val="41636079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a5a1cdd515_0_29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a5a1cdd515_0_29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Constant</a:t>
            </a:r>
            <a:endParaRPr/>
          </a:p>
          <a:p>
            <a:pPr marL="457200" lvl="0" indent="-298450" algn="l" rtl="0">
              <a:spcBef>
                <a:spcPts val="0"/>
              </a:spcBef>
              <a:spcAft>
                <a:spcPts val="0"/>
              </a:spcAft>
              <a:buSzPts val="1100"/>
              <a:buChar char="●"/>
            </a:pPr>
            <a:r>
              <a:rPr lang="en"/>
              <a:t>Variable</a:t>
            </a:r>
            <a:endParaRPr/>
          </a:p>
        </p:txBody>
      </p:sp>
    </p:spTree>
    <p:extLst>
      <p:ext uri="{BB962C8B-B14F-4D97-AF65-F5344CB8AC3E}">
        <p14:creationId xmlns:p14="http://schemas.microsoft.com/office/powerpoint/2010/main" val="3856760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a5a1cdd515_0_28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a5a1cdd515_0_28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Point out to students that even though the temperature in the climate graph on the left looks like it’s changing a lot, the scale is much smaller so really there are only small differences</a:t>
            </a:r>
            <a:endParaRPr/>
          </a:p>
          <a:p>
            <a:pPr marL="0" lvl="0" indent="0" algn="l" rtl="0">
              <a:spcBef>
                <a:spcPts val="0"/>
              </a:spcBef>
              <a:spcAft>
                <a:spcPts val="0"/>
              </a:spcAft>
              <a:buNone/>
            </a:pPr>
            <a:endParaRPr/>
          </a:p>
          <a:p>
            <a:pPr marL="457200" lvl="0" indent="-298450" algn="l" rtl="0">
              <a:spcBef>
                <a:spcPts val="0"/>
              </a:spcBef>
              <a:spcAft>
                <a:spcPts val="0"/>
              </a:spcAft>
              <a:buSzPts val="1100"/>
              <a:buChar char="●"/>
            </a:pPr>
            <a:r>
              <a:rPr lang="en"/>
              <a:t>Left: Close to the equator, temperature is more constant</a:t>
            </a:r>
            <a:endParaRPr/>
          </a:p>
          <a:p>
            <a:pPr marL="457200" lvl="0" indent="-298450" algn="l" rtl="0">
              <a:spcBef>
                <a:spcPts val="0"/>
              </a:spcBef>
              <a:spcAft>
                <a:spcPts val="0"/>
              </a:spcAft>
              <a:buSzPts val="1100"/>
              <a:buChar char="●"/>
            </a:pPr>
            <a:r>
              <a:rPr lang="en"/>
              <a:t>Right: Far away from the equator, temperature is more variable</a:t>
            </a:r>
            <a:endParaRPr/>
          </a:p>
        </p:txBody>
      </p:sp>
    </p:spTree>
    <p:extLst>
      <p:ext uri="{BB962C8B-B14F-4D97-AF65-F5344CB8AC3E}">
        <p14:creationId xmlns:p14="http://schemas.microsoft.com/office/powerpoint/2010/main" val="11062858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a7b0d38fe6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a7b0d38fe6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Point out to students that even though the temperature in the climate graph on the left looks like it’s changing a lot, the scale is much smaller so really there are only small differences</a:t>
            </a:r>
            <a:endParaRPr/>
          </a:p>
        </p:txBody>
      </p:sp>
    </p:spTree>
    <p:extLst>
      <p:ext uri="{BB962C8B-B14F-4D97-AF65-F5344CB8AC3E}">
        <p14:creationId xmlns:p14="http://schemas.microsoft.com/office/powerpoint/2010/main" val="21635154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a5a1cdd515_0_28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a5a1cdd515_0_28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Constant / maritime</a:t>
            </a:r>
            <a:endParaRPr/>
          </a:p>
          <a:p>
            <a:pPr marL="914400" lvl="1" indent="-298450" algn="l" rtl="0">
              <a:spcBef>
                <a:spcPts val="0"/>
              </a:spcBef>
              <a:spcAft>
                <a:spcPts val="0"/>
              </a:spcAft>
              <a:buSzPts val="1100"/>
              <a:buChar char="○"/>
            </a:pPr>
            <a:r>
              <a:rPr lang="en"/>
              <a:t>Warm summers and cool winters</a:t>
            </a:r>
            <a:endParaRPr/>
          </a:p>
          <a:p>
            <a:pPr marL="457200" lvl="0" indent="-298450" algn="l" rtl="0">
              <a:spcBef>
                <a:spcPts val="0"/>
              </a:spcBef>
              <a:spcAft>
                <a:spcPts val="0"/>
              </a:spcAft>
              <a:buSzPts val="1100"/>
              <a:buChar char="●"/>
            </a:pPr>
            <a:r>
              <a:rPr lang="en"/>
              <a:t>Variable / continental</a:t>
            </a:r>
            <a:endParaRPr/>
          </a:p>
          <a:p>
            <a:pPr marL="914400" lvl="1" indent="-298450" algn="l" rtl="0">
              <a:spcBef>
                <a:spcPts val="0"/>
              </a:spcBef>
              <a:spcAft>
                <a:spcPts val="0"/>
              </a:spcAft>
              <a:buSzPts val="1100"/>
              <a:buChar char="○"/>
            </a:pPr>
            <a:r>
              <a:rPr lang="en"/>
              <a:t>Hot summers and cold winters</a:t>
            </a:r>
            <a:endParaRPr/>
          </a:p>
        </p:txBody>
      </p:sp>
    </p:spTree>
    <p:extLst>
      <p:ext uri="{BB962C8B-B14F-4D97-AF65-F5344CB8AC3E}">
        <p14:creationId xmlns:p14="http://schemas.microsoft.com/office/powerpoint/2010/main" val="4205476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a5a1cdd515_0_29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a5a1cdd515_0_29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Left: Far away from water, </a:t>
            </a:r>
            <a:r>
              <a:rPr lang="en">
                <a:solidFill>
                  <a:schemeClr val="dk1"/>
                </a:solidFill>
              </a:rPr>
              <a:t>temperature is more variable</a:t>
            </a:r>
            <a:endParaRPr/>
          </a:p>
          <a:p>
            <a:pPr marL="457200" lvl="0" indent="-298450" algn="l" rtl="0">
              <a:spcBef>
                <a:spcPts val="0"/>
              </a:spcBef>
              <a:spcAft>
                <a:spcPts val="0"/>
              </a:spcAft>
              <a:buSzPts val="1100"/>
              <a:buChar char="●"/>
            </a:pPr>
            <a:r>
              <a:rPr lang="en"/>
              <a:t>Right: Close to water, </a:t>
            </a:r>
            <a:r>
              <a:rPr lang="en">
                <a:solidFill>
                  <a:schemeClr val="dk1"/>
                </a:solidFill>
              </a:rPr>
              <a:t>temperature is more constant</a:t>
            </a:r>
            <a:endParaRPr/>
          </a:p>
        </p:txBody>
      </p:sp>
    </p:spTree>
    <p:extLst>
      <p:ext uri="{BB962C8B-B14F-4D97-AF65-F5344CB8AC3E}">
        <p14:creationId xmlns:p14="http://schemas.microsoft.com/office/powerpoint/2010/main" val="33882266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af5036850d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af5036850d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196155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a5a1cdd515_0_28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a5a1cdd515_0_28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673836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a5a1cdd515_0_28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a5a1cdd515_0_28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14091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a7b0d38fe6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a7b0d38fe6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472563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a5a1cdd515_0_28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a5a1cdd515_0_28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269104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a7b0d38fe6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a7b0d38fe6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Write the class’s answers on the screen</a:t>
            </a:r>
            <a:endParaRPr/>
          </a:p>
          <a:p>
            <a:pPr marL="914400" lvl="1" indent="-298450" algn="l" rtl="0">
              <a:spcBef>
                <a:spcPts val="0"/>
              </a:spcBef>
              <a:spcAft>
                <a:spcPts val="0"/>
              </a:spcAft>
              <a:buClr>
                <a:schemeClr val="dk1"/>
              </a:buClr>
              <a:buSzPts val="1100"/>
              <a:buChar char="○"/>
            </a:pPr>
            <a:r>
              <a:rPr lang="en">
                <a:solidFill>
                  <a:schemeClr val="dk1"/>
                </a:solidFill>
              </a:rPr>
              <a:t>Predicting the weather in various places in different seasons</a:t>
            </a:r>
            <a:endParaRPr>
              <a:solidFill>
                <a:schemeClr val="dk1"/>
              </a:solidFill>
            </a:endParaRPr>
          </a:p>
          <a:p>
            <a:pPr marL="914400" lvl="1" indent="-298450" algn="l" rtl="0">
              <a:spcBef>
                <a:spcPts val="0"/>
              </a:spcBef>
              <a:spcAft>
                <a:spcPts val="0"/>
              </a:spcAft>
              <a:buClr>
                <a:schemeClr val="dk1"/>
              </a:buClr>
              <a:buSzPts val="1100"/>
              <a:buChar char="○"/>
            </a:pPr>
            <a:r>
              <a:rPr lang="en">
                <a:solidFill>
                  <a:schemeClr val="dk1"/>
                </a:solidFill>
              </a:rPr>
              <a:t>Tracking changes in climate over time</a:t>
            </a:r>
            <a:endParaRPr>
              <a:solidFill>
                <a:schemeClr val="dk1"/>
              </a:solidFill>
            </a:endParaRPr>
          </a:p>
          <a:p>
            <a:pPr marL="914400" lvl="1" indent="-298450" algn="l" rtl="0">
              <a:spcBef>
                <a:spcPts val="0"/>
              </a:spcBef>
              <a:spcAft>
                <a:spcPts val="0"/>
              </a:spcAft>
              <a:buClr>
                <a:schemeClr val="dk1"/>
              </a:buClr>
              <a:buSzPts val="1100"/>
              <a:buChar char="○"/>
            </a:pPr>
            <a:r>
              <a:rPr lang="en">
                <a:solidFill>
                  <a:schemeClr val="dk1"/>
                </a:solidFill>
              </a:rPr>
              <a:t>Evaluating the climate of a location, would you want to vacation there, would you want to live there?</a:t>
            </a:r>
            <a:endParaRPr/>
          </a:p>
        </p:txBody>
      </p:sp>
    </p:spTree>
    <p:extLst>
      <p:ext uri="{BB962C8B-B14F-4D97-AF65-F5344CB8AC3E}">
        <p14:creationId xmlns:p14="http://schemas.microsoft.com/office/powerpoint/2010/main" val="10051670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a7b0d38fe6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a7b0d38fe6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b="1" dirty="0"/>
          </a:p>
        </p:txBody>
      </p:sp>
    </p:spTree>
    <p:extLst>
      <p:ext uri="{BB962C8B-B14F-4D97-AF65-F5344CB8AC3E}">
        <p14:creationId xmlns:p14="http://schemas.microsoft.com/office/powerpoint/2010/main" val="33847286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a7b0d38fe6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a7b0d38fe6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dirty="0" smtClean="0"/>
              <a:t>Both </a:t>
            </a:r>
            <a:r>
              <a:rPr lang="en" dirty="0"/>
              <a:t>are Ottawa!</a:t>
            </a:r>
            <a:endParaRPr dirty="0"/>
          </a:p>
        </p:txBody>
      </p:sp>
    </p:spTree>
    <p:extLst>
      <p:ext uri="{BB962C8B-B14F-4D97-AF65-F5344CB8AC3E}">
        <p14:creationId xmlns:p14="http://schemas.microsoft.com/office/powerpoint/2010/main" val="12362130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b0b0fe2a94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b0b0fe2a94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096414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a5a1cdd515_0_28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a5a1cdd515_0_28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589783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a5a1cdd515_0_28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a5a1cdd515_0_28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Top: Location, year, and latitude</a:t>
            </a:r>
            <a:endParaRPr/>
          </a:p>
          <a:p>
            <a:pPr marL="457200" lvl="0" indent="-298450" algn="l" rtl="0">
              <a:spcBef>
                <a:spcPts val="0"/>
              </a:spcBef>
              <a:spcAft>
                <a:spcPts val="0"/>
              </a:spcAft>
              <a:buSzPts val="1100"/>
              <a:buChar char="●"/>
            </a:pPr>
            <a:r>
              <a:rPr lang="en"/>
              <a:t>Bottom: Months of the year</a:t>
            </a:r>
            <a:endParaRPr/>
          </a:p>
          <a:p>
            <a:pPr marL="457200" lvl="0" indent="-298450" algn="l" rtl="0">
              <a:spcBef>
                <a:spcPts val="0"/>
              </a:spcBef>
              <a:spcAft>
                <a:spcPts val="0"/>
              </a:spcAft>
              <a:buSzPts val="1100"/>
              <a:buChar char="●"/>
            </a:pPr>
            <a:r>
              <a:rPr lang="en"/>
              <a:t>Left: Temperature scale</a:t>
            </a:r>
            <a:endParaRPr/>
          </a:p>
          <a:p>
            <a:pPr marL="914400" lvl="1" indent="-298450" algn="l" rtl="0">
              <a:spcBef>
                <a:spcPts val="0"/>
              </a:spcBef>
              <a:spcAft>
                <a:spcPts val="0"/>
              </a:spcAft>
              <a:buSzPts val="1100"/>
              <a:buChar char="○"/>
            </a:pPr>
            <a:r>
              <a:rPr lang="en"/>
              <a:t>0 - 20 °C</a:t>
            </a:r>
            <a:endParaRPr/>
          </a:p>
          <a:p>
            <a:pPr marL="457200" lvl="0" indent="-298450" algn="l" rtl="0">
              <a:spcBef>
                <a:spcPts val="0"/>
              </a:spcBef>
              <a:spcAft>
                <a:spcPts val="0"/>
              </a:spcAft>
              <a:buSzPts val="1100"/>
              <a:buChar char="●"/>
            </a:pPr>
            <a:r>
              <a:rPr lang="en"/>
              <a:t>Right: Precipitation scale</a:t>
            </a:r>
            <a:endParaRPr/>
          </a:p>
          <a:p>
            <a:pPr marL="914400" lvl="1" indent="-298450" algn="l" rtl="0">
              <a:spcBef>
                <a:spcPts val="0"/>
              </a:spcBef>
              <a:spcAft>
                <a:spcPts val="0"/>
              </a:spcAft>
              <a:buSzPts val="1100"/>
              <a:buChar char="○"/>
            </a:pPr>
            <a:r>
              <a:rPr lang="en"/>
              <a:t>0 - 200 mm</a:t>
            </a:r>
            <a:endParaRPr/>
          </a:p>
        </p:txBody>
      </p:sp>
    </p:spTree>
    <p:extLst>
      <p:ext uri="{BB962C8B-B14F-4D97-AF65-F5344CB8AC3E}">
        <p14:creationId xmlns:p14="http://schemas.microsoft.com/office/powerpoint/2010/main" val="10204426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a5a1cdd515_0_28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a5a1cdd515_0_28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142709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a86f27d91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a86f27d91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u="sng">
                <a:solidFill>
                  <a:schemeClr val="hlink"/>
                </a:solidFill>
                <a:hlinkClick r:id="rId3"/>
              </a:rPr>
              <a:t>http://www.downwindkennels.com/me/SubjectLinks/geography/gr7patternsphysicalgeo/climategraph.html</a:t>
            </a:r>
            <a:endParaRPr/>
          </a:p>
          <a:p>
            <a:pPr marL="457200" lvl="0" indent="-298450" algn="l" rtl="0">
              <a:spcBef>
                <a:spcPts val="0"/>
              </a:spcBef>
              <a:spcAft>
                <a:spcPts val="0"/>
              </a:spcAft>
              <a:buSzPts val="1100"/>
              <a:buChar char="●"/>
            </a:pPr>
            <a:r>
              <a:rPr lang="en" u="sng">
                <a:solidFill>
                  <a:schemeClr val="hlink"/>
                </a:solidFill>
                <a:hlinkClick r:id="rId4"/>
              </a:rPr>
              <a:t>http://www.downwindkennels.com/me/SubjectLinks/geography/gr7patternsphysicalgeo/barlinegraphtool.html</a:t>
            </a:r>
            <a:endParaRPr/>
          </a:p>
        </p:txBody>
      </p:sp>
    </p:spTree>
    <p:extLst>
      <p:ext uri="{BB962C8B-B14F-4D97-AF65-F5344CB8AC3E}">
        <p14:creationId xmlns:p14="http://schemas.microsoft.com/office/powerpoint/2010/main" val="19517265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a5a1cdd515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a5a1cdd515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650366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a5a1cdd515_0_27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a5a1cdd515_0_27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12732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a5a1cdd515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a5a1cdd515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Get students to think independently for a minute or so, coming up with as many characteristics of climate graphs as they can</a:t>
            </a:r>
            <a:endParaRPr/>
          </a:p>
          <a:p>
            <a:pPr marL="457200" lvl="0" indent="-298450" algn="l" rtl="0">
              <a:spcBef>
                <a:spcPts val="0"/>
              </a:spcBef>
              <a:spcAft>
                <a:spcPts val="0"/>
              </a:spcAft>
              <a:buSzPts val="1100"/>
              <a:buChar char="●"/>
            </a:pPr>
            <a:r>
              <a:rPr lang="en"/>
              <a:t>Then ask students to share their ideas with the class until all of the key elements are named</a:t>
            </a:r>
            <a:endParaRPr/>
          </a:p>
        </p:txBody>
      </p:sp>
    </p:spTree>
    <p:extLst>
      <p:ext uri="{BB962C8B-B14F-4D97-AF65-F5344CB8AC3E}">
        <p14:creationId xmlns:p14="http://schemas.microsoft.com/office/powerpoint/2010/main" val="20596960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a5a1cdd515_0_27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a5a1cdd515_0_27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8714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a5a1cdd515_0_28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a5a1cdd515_0_28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569049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a5a1cdd515_0_27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a5a1cdd515_0_27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646057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af5036850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af5036850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
              <a:t>When the Northern hemisphere is tilted towards the sun, it’s summer there</a:t>
            </a:r>
            <a:endParaRPr/>
          </a:p>
          <a:p>
            <a:pPr marL="457200" lvl="0" indent="-298450" algn="l" rtl="0">
              <a:spcBef>
                <a:spcPts val="0"/>
              </a:spcBef>
              <a:spcAft>
                <a:spcPts val="0"/>
              </a:spcAft>
              <a:buSzPts val="1100"/>
              <a:buChar char="●"/>
            </a:pPr>
            <a:r>
              <a:rPr lang="en"/>
              <a:t>When the Northern hemisphere is tilted away from the sun, it’s winter there</a:t>
            </a:r>
            <a:endParaRPr b="1"/>
          </a:p>
        </p:txBody>
      </p:sp>
    </p:spTree>
    <p:extLst>
      <p:ext uri="{BB962C8B-B14F-4D97-AF65-F5344CB8AC3E}">
        <p14:creationId xmlns:p14="http://schemas.microsoft.com/office/powerpoint/2010/main" val="25516729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a:off x="2744013" y="756700"/>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11" name="Google Shape;11;p2"/>
          <p:cNvSpPr/>
          <p:nvPr/>
        </p:nvSpPr>
        <p:spPr>
          <a:xfrm rot="10800000">
            <a:off x="5318350" y="3266725"/>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12" name="Google Shape;12;p2"/>
          <p:cNvSpPr txBox="1">
            <a:spLocks noGrp="1"/>
          </p:cNvSpPr>
          <p:nvPr>
            <p:ph type="ctrTitle"/>
          </p:nvPr>
        </p:nvSpPr>
        <p:spPr>
          <a:xfrm>
            <a:off x="3044700" y="1444255"/>
            <a:ext cx="3054600" cy="15372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a:lvl1pPr>
            <a:lvl2pPr lvl="1" algn="ctr">
              <a:spcBef>
                <a:spcPts val="0"/>
              </a:spcBef>
              <a:spcAft>
                <a:spcPts val="0"/>
              </a:spcAft>
              <a:buSzPts val="4200"/>
              <a:buNone/>
              <a:defRPr/>
            </a:lvl2pPr>
            <a:lvl3pPr lvl="2" algn="ctr">
              <a:spcBef>
                <a:spcPts val="0"/>
              </a:spcBef>
              <a:spcAft>
                <a:spcPts val="0"/>
              </a:spcAft>
              <a:buSzPts val="4200"/>
              <a:buNone/>
              <a:defRPr/>
            </a:lvl3pPr>
            <a:lvl4pPr lvl="3" algn="ctr">
              <a:spcBef>
                <a:spcPts val="0"/>
              </a:spcBef>
              <a:spcAft>
                <a:spcPts val="0"/>
              </a:spcAft>
              <a:buSzPts val="4200"/>
              <a:buNone/>
              <a:defRPr/>
            </a:lvl4pPr>
            <a:lvl5pPr lvl="4" algn="ctr">
              <a:spcBef>
                <a:spcPts val="0"/>
              </a:spcBef>
              <a:spcAft>
                <a:spcPts val="0"/>
              </a:spcAft>
              <a:buSzPts val="4200"/>
              <a:buNone/>
              <a:defRPr/>
            </a:lvl5pPr>
            <a:lvl6pPr lvl="5" algn="ctr">
              <a:spcBef>
                <a:spcPts val="0"/>
              </a:spcBef>
              <a:spcAft>
                <a:spcPts val="0"/>
              </a:spcAft>
              <a:buSzPts val="4200"/>
              <a:buNone/>
              <a:defRPr/>
            </a:lvl6pPr>
            <a:lvl7pPr lvl="6" algn="ctr">
              <a:spcBef>
                <a:spcPts val="0"/>
              </a:spcBef>
              <a:spcAft>
                <a:spcPts val="0"/>
              </a:spcAft>
              <a:buSzPts val="4200"/>
              <a:buNone/>
              <a:defRPr/>
            </a:lvl7pPr>
            <a:lvl8pPr lvl="7" algn="ctr">
              <a:spcBef>
                <a:spcPts val="0"/>
              </a:spcBef>
              <a:spcAft>
                <a:spcPts val="0"/>
              </a:spcAft>
              <a:buSzPts val="4200"/>
              <a:buNone/>
              <a:defRPr/>
            </a:lvl8pPr>
            <a:lvl9pPr lvl="8" algn="ctr">
              <a:spcBef>
                <a:spcPts val="0"/>
              </a:spcBef>
              <a:spcAft>
                <a:spcPts val="0"/>
              </a:spcAft>
              <a:buSzPts val="4200"/>
              <a:buNone/>
              <a:defRPr/>
            </a:lvl9pPr>
          </a:lstStyle>
          <a:p>
            <a:endParaRPr/>
          </a:p>
        </p:txBody>
      </p:sp>
      <p:sp>
        <p:nvSpPr>
          <p:cNvPr id="13" name="Google Shape;13;p2"/>
          <p:cNvSpPr txBox="1">
            <a:spLocks noGrp="1"/>
          </p:cNvSpPr>
          <p:nvPr>
            <p:ph type="subTitle" idx="1"/>
          </p:nvPr>
        </p:nvSpPr>
        <p:spPr>
          <a:xfrm>
            <a:off x="3044700" y="3116580"/>
            <a:ext cx="3054600" cy="701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Font typeface="Economica"/>
              <a:buNone/>
              <a:defRPr sz="2100">
                <a:latin typeface="Economica"/>
                <a:ea typeface="Economica"/>
                <a:cs typeface="Economica"/>
                <a:sym typeface="Economica"/>
              </a:defRPr>
            </a:lvl1pPr>
            <a:lvl2pPr lvl="1" algn="ctr">
              <a:lnSpc>
                <a:spcPct val="100000"/>
              </a:lnSpc>
              <a:spcBef>
                <a:spcPts val="0"/>
              </a:spcBef>
              <a:spcAft>
                <a:spcPts val="0"/>
              </a:spcAft>
              <a:buSzPts val="2100"/>
              <a:buFont typeface="Economica"/>
              <a:buNone/>
              <a:defRPr sz="2100">
                <a:latin typeface="Economica"/>
                <a:ea typeface="Economica"/>
                <a:cs typeface="Economica"/>
                <a:sym typeface="Economica"/>
              </a:defRPr>
            </a:lvl2pPr>
            <a:lvl3pPr lvl="2" algn="ctr">
              <a:lnSpc>
                <a:spcPct val="100000"/>
              </a:lnSpc>
              <a:spcBef>
                <a:spcPts val="0"/>
              </a:spcBef>
              <a:spcAft>
                <a:spcPts val="0"/>
              </a:spcAft>
              <a:buSzPts val="2100"/>
              <a:buFont typeface="Economica"/>
              <a:buNone/>
              <a:defRPr sz="2100">
                <a:latin typeface="Economica"/>
                <a:ea typeface="Economica"/>
                <a:cs typeface="Economica"/>
                <a:sym typeface="Economica"/>
              </a:defRPr>
            </a:lvl3pPr>
            <a:lvl4pPr lvl="3" algn="ctr">
              <a:lnSpc>
                <a:spcPct val="100000"/>
              </a:lnSpc>
              <a:spcBef>
                <a:spcPts val="0"/>
              </a:spcBef>
              <a:spcAft>
                <a:spcPts val="0"/>
              </a:spcAft>
              <a:buSzPts val="2100"/>
              <a:buFont typeface="Economica"/>
              <a:buNone/>
              <a:defRPr sz="2100">
                <a:latin typeface="Economica"/>
                <a:ea typeface="Economica"/>
                <a:cs typeface="Economica"/>
                <a:sym typeface="Economica"/>
              </a:defRPr>
            </a:lvl4pPr>
            <a:lvl5pPr lvl="4" algn="ctr">
              <a:lnSpc>
                <a:spcPct val="100000"/>
              </a:lnSpc>
              <a:spcBef>
                <a:spcPts val="0"/>
              </a:spcBef>
              <a:spcAft>
                <a:spcPts val="0"/>
              </a:spcAft>
              <a:buSzPts val="2100"/>
              <a:buFont typeface="Economica"/>
              <a:buNone/>
              <a:defRPr sz="2100">
                <a:latin typeface="Economica"/>
                <a:ea typeface="Economica"/>
                <a:cs typeface="Economica"/>
                <a:sym typeface="Economica"/>
              </a:defRPr>
            </a:lvl5pPr>
            <a:lvl6pPr lvl="5" algn="ctr">
              <a:lnSpc>
                <a:spcPct val="100000"/>
              </a:lnSpc>
              <a:spcBef>
                <a:spcPts val="0"/>
              </a:spcBef>
              <a:spcAft>
                <a:spcPts val="0"/>
              </a:spcAft>
              <a:buSzPts val="2100"/>
              <a:buFont typeface="Economica"/>
              <a:buNone/>
              <a:defRPr sz="2100">
                <a:latin typeface="Economica"/>
                <a:ea typeface="Economica"/>
                <a:cs typeface="Economica"/>
                <a:sym typeface="Economica"/>
              </a:defRPr>
            </a:lvl6pPr>
            <a:lvl7pPr lvl="6" algn="ctr">
              <a:lnSpc>
                <a:spcPct val="100000"/>
              </a:lnSpc>
              <a:spcBef>
                <a:spcPts val="0"/>
              </a:spcBef>
              <a:spcAft>
                <a:spcPts val="0"/>
              </a:spcAft>
              <a:buSzPts val="2100"/>
              <a:buFont typeface="Economica"/>
              <a:buNone/>
              <a:defRPr sz="2100">
                <a:latin typeface="Economica"/>
                <a:ea typeface="Economica"/>
                <a:cs typeface="Economica"/>
                <a:sym typeface="Economica"/>
              </a:defRPr>
            </a:lvl7pPr>
            <a:lvl8pPr lvl="7" algn="ctr">
              <a:lnSpc>
                <a:spcPct val="100000"/>
              </a:lnSpc>
              <a:spcBef>
                <a:spcPts val="0"/>
              </a:spcBef>
              <a:spcAft>
                <a:spcPts val="0"/>
              </a:spcAft>
              <a:buSzPts val="2100"/>
              <a:buFont typeface="Economica"/>
              <a:buNone/>
              <a:defRPr sz="2100">
                <a:latin typeface="Economica"/>
                <a:ea typeface="Economica"/>
                <a:cs typeface="Economica"/>
                <a:sym typeface="Economica"/>
              </a:defRPr>
            </a:lvl8pPr>
            <a:lvl9pPr lvl="8" algn="ctr">
              <a:lnSpc>
                <a:spcPct val="100000"/>
              </a:lnSpc>
              <a:spcBef>
                <a:spcPts val="0"/>
              </a:spcBef>
              <a:spcAft>
                <a:spcPts val="0"/>
              </a:spcAft>
              <a:buSzPts val="2100"/>
              <a:buFont typeface="Economica"/>
              <a:buNone/>
              <a:defRPr sz="2100">
                <a:latin typeface="Economica"/>
                <a:ea typeface="Economica"/>
                <a:cs typeface="Economica"/>
                <a:sym typeface="Economica"/>
              </a:defRPr>
            </a:lvl9pPr>
          </a:lstStyle>
          <a:p>
            <a:endParaRPr/>
          </a:p>
        </p:txBody>
      </p:sp>
      <p:sp>
        <p:nvSpPr>
          <p:cNvPr id="14" name="Google Shape;14;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1"/>
        <p:cNvGrpSpPr/>
        <p:nvPr/>
      </p:nvGrpSpPr>
      <p:grpSpPr>
        <a:xfrm>
          <a:off x="0" y="0"/>
          <a:ext cx="0" cy="0"/>
          <a:chOff x="0" y="0"/>
          <a:chExt cx="0" cy="0"/>
        </a:xfrm>
      </p:grpSpPr>
      <p:sp>
        <p:nvSpPr>
          <p:cNvPr id="52" name="Google Shape;52;p11"/>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11"/>
          <p:cNvSpPr txBox="1">
            <a:spLocks noGrp="1"/>
          </p:cNvSpPr>
          <p:nvPr>
            <p:ph type="title" hasCustomPrompt="1"/>
          </p:nvPr>
        </p:nvSpPr>
        <p:spPr>
          <a:xfrm>
            <a:off x="311700" y="957125"/>
            <a:ext cx="8520600" cy="21288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2"/>
              </a:buClr>
              <a:buSzPts val="16000"/>
              <a:buNone/>
              <a:defRPr sz="16000">
                <a:solidFill>
                  <a:schemeClr val="lt2"/>
                </a:solidFill>
              </a:defRPr>
            </a:lvl1pPr>
            <a:lvl2pPr lvl="1" algn="ctr">
              <a:spcBef>
                <a:spcPts val="0"/>
              </a:spcBef>
              <a:spcAft>
                <a:spcPts val="0"/>
              </a:spcAft>
              <a:buClr>
                <a:schemeClr val="lt2"/>
              </a:buClr>
              <a:buSzPts val="16000"/>
              <a:buNone/>
              <a:defRPr sz="16000">
                <a:solidFill>
                  <a:schemeClr val="lt2"/>
                </a:solidFill>
              </a:defRPr>
            </a:lvl2pPr>
            <a:lvl3pPr lvl="2" algn="ctr">
              <a:spcBef>
                <a:spcPts val="0"/>
              </a:spcBef>
              <a:spcAft>
                <a:spcPts val="0"/>
              </a:spcAft>
              <a:buClr>
                <a:schemeClr val="lt2"/>
              </a:buClr>
              <a:buSzPts val="16000"/>
              <a:buNone/>
              <a:defRPr sz="16000">
                <a:solidFill>
                  <a:schemeClr val="lt2"/>
                </a:solidFill>
              </a:defRPr>
            </a:lvl3pPr>
            <a:lvl4pPr lvl="3" algn="ctr">
              <a:spcBef>
                <a:spcPts val="0"/>
              </a:spcBef>
              <a:spcAft>
                <a:spcPts val="0"/>
              </a:spcAft>
              <a:buClr>
                <a:schemeClr val="lt2"/>
              </a:buClr>
              <a:buSzPts val="16000"/>
              <a:buNone/>
              <a:defRPr sz="16000">
                <a:solidFill>
                  <a:schemeClr val="lt2"/>
                </a:solidFill>
              </a:defRPr>
            </a:lvl4pPr>
            <a:lvl5pPr lvl="4" algn="ctr">
              <a:spcBef>
                <a:spcPts val="0"/>
              </a:spcBef>
              <a:spcAft>
                <a:spcPts val="0"/>
              </a:spcAft>
              <a:buClr>
                <a:schemeClr val="lt2"/>
              </a:buClr>
              <a:buSzPts val="16000"/>
              <a:buNone/>
              <a:defRPr sz="16000">
                <a:solidFill>
                  <a:schemeClr val="lt2"/>
                </a:solidFill>
              </a:defRPr>
            </a:lvl5pPr>
            <a:lvl6pPr lvl="5" algn="ctr">
              <a:spcBef>
                <a:spcPts val="0"/>
              </a:spcBef>
              <a:spcAft>
                <a:spcPts val="0"/>
              </a:spcAft>
              <a:buClr>
                <a:schemeClr val="lt2"/>
              </a:buClr>
              <a:buSzPts val="16000"/>
              <a:buNone/>
              <a:defRPr sz="16000">
                <a:solidFill>
                  <a:schemeClr val="lt2"/>
                </a:solidFill>
              </a:defRPr>
            </a:lvl6pPr>
            <a:lvl7pPr lvl="6" algn="ctr">
              <a:spcBef>
                <a:spcPts val="0"/>
              </a:spcBef>
              <a:spcAft>
                <a:spcPts val="0"/>
              </a:spcAft>
              <a:buClr>
                <a:schemeClr val="lt2"/>
              </a:buClr>
              <a:buSzPts val="16000"/>
              <a:buNone/>
              <a:defRPr sz="16000">
                <a:solidFill>
                  <a:schemeClr val="lt2"/>
                </a:solidFill>
              </a:defRPr>
            </a:lvl7pPr>
            <a:lvl8pPr lvl="7" algn="ctr">
              <a:spcBef>
                <a:spcPts val="0"/>
              </a:spcBef>
              <a:spcAft>
                <a:spcPts val="0"/>
              </a:spcAft>
              <a:buClr>
                <a:schemeClr val="lt2"/>
              </a:buClr>
              <a:buSzPts val="16000"/>
              <a:buNone/>
              <a:defRPr sz="16000">
                <a:solidFill>
                  <a:schemeClr val="lt2"/>
                </a:solidFill>
              </a:defRPr>
            </a:lvl8pPr>
            <a:lvl9pPr lvl="8" algn="ctr">
              <a:spcBef>
                <a:spcPts val="0"/>
              </a:spcBef>
              <a:spcAft>
                <a:spcPts val="0"/>
              </a:spcAft>
              <a:buClr>
                <a:schemeClr val="lt2"/>
              </a:buClr>
              <a:buSzPts val="16000"/>
              <a:buNone/>
              <a:defRPr sz="16000">
                <a:solidFill>
                  <a:schemeClr val="lt2"/>
                </a:solidFill>
              </a:defRPr>
            </a:lvl9pPr>
          </a:lstStyle>
          <a:p>
            <a:r>
              <a:t>xx%</a:t>
            </a:r>
          </a:p>
        </p:txBody>
      </p:sp>
      <p:sp>
        <p:nvSpPr>
          <p:cNvPr id="54" name="Google Shape;54;p11"/>
          <p:cNvSpPr txBox="1">
            <a:spLocks noGrp="1"/>
          </p:cNvSpPr>
          <p:nvPr>
            <p:ph type="body" idx="1"/>
          </p:nvPr>
        </p:nvSpPr>
        <p:spPr>
          <a:xfrm>
            <a:off x="311700" y="3162000"/>
            <a:ext cx="8520600" cy="10716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55" name="Google Shape;55;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
        <p:nvSpPr>
          <p:cNvPr id="57" name="Google Shape;57;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3"/>
          <p:cNvSpPr/>
          <p:nvPr/>
        </p:nvSpPr>
        <p:spPr>
          <a:xfrm flipH="1">
            <a:off x="7595938" y="460225"/>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17" name="Google Shape;17;p3"/>
          <p:cNvSpPr/>
          <p:nvPr/>
        </p:nvSpPr>
        <p:spPr>
          <a:xfrm rot="10800000" flipH="1">
            <a:off x="466425" y="3558325"/>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18" name="Google Shape;18;p3"/>
          <p:cNvSpPr txBox="1">
            <a:spLocks noGrp="1"/>
          </p:cNvSpPr>
          <p:nvPr>
            <p:ph type="title"/>
          </p:nvPr>
        </p:nvSpPr>
        <p:spPr>
          <a:xfrm>
            <a:off x="773700" y="1806450"/>
            <a:ext cx="7596600" cy="1530600"/>
          </a:xfrm>
          <a:prstGeom prst="rect">
            <a:avLst/>
          </a:prstGeom>
        </p:spPr>
        <p:txBody>
          <a:bodyPr spcFirstLastPara="1" wrap="square" lIns="91425" tIns="91425" rIns="91425" bIns="91425" anchor="ctr" anchorCtr="0">
            <a:noAutofit/>
          </a:bodyPr>
          <a:lstStyle>
            <a:lvl1pPr lvl="0" algn="ctr">
              <a:spcBef>
                <a:spcPts val="0"/>
              </a:spcBef>
              <a:spcAft>
                <a:spcPts val="0"/>
              </a:spcAft>
              <a:buSzPts val="4200"/>
              <a:buNone/>
              <a:defRPr/>
            </a:lvl1pPr>
            <a:lvl2pPr lvl="1" algn="ctr">
              <a:spcBef>
                <a:spcPts val="0"/>
              </a:spcBef>
              <a:spcAft>
                <a:spcPts val="0"/>
              </a:spcAft>
              <a:buSzPts val="4200"/>
              <a:buNone/>
              <a:defRPr/>
            </a:lvl2pPr>
            <a:lvl3pPr lvl="2" algn="ctr">
              <a:spcBef>
                <a:spcPts val="0"/>
              </a:spcBef>
              <a:spcAft>
                <a:spcPts val="0"/>
              </a:spcAft>
              <a:buSzPts val="4200"/>
              <a:buNone/>
              <a:defRPr/>
            </a:lvl3pPr>
            <a:lvl4pPr lvl="3" algn="ctr">
              <a:spcBef>
                <a:spcPts val="0"/>
              </a:spcBef>
              <a:spcAft>
                <a:spcPts val="0"/>
              </a:spcAft>
              <a:buSzPts val="4200"/>
              <a:buNone/>
              <a:defRPr/>
            </a:lvl4pPr>
            <a:lvl5pPr lvl="4" algn="ctr">
              <a:spcBef>
                <a:spcPts val="0"/>
              </a:spcBef>
              <a:spcAft>
                <a:spcPts val="0"/>
              </a:spcAft>
              <a:buSzPts val="4200"/>
              <a:buNone/>
              <a:defRPr/>
            </a:lvl5pPr>
            <a:lvl6pPr lvl="5" algn="ctr">
              <a:spcBef>
                <a:spcPts val="0"/>
              </a:spcBef>
              <a:spcAft>
                <a:spcPts val="0"/>
              </a:spcAft>
              <a:buSzPts val="4200"/>
              <a:buNone/>
              <a:defRPr/>
            </a:lvl6pPr>
            <a:lvl7pPr lvl="6" algn="ctr">
              <a:spcBef>
                <a:spcPts val="0"/>
              </a:spcBef>
              <a:spcAft>
                <a:spcPts val="0"/>
              </a:spcAft>
              <a:buSzPts val="4200"/>
              <a:buNone/>
              <a:defRPr/>
            </a:lvl7pPr>
            <a:lvl8pPr lvl="7" algn="ctr">
              <a:spcBef>
                <a:spcPts val="0"/>
              </a:spcBef>
              <a:spcAft>
                <a:spcPts val="0"/>
              </a:spcAft>
              <a:buSzPts val="4200"/>
              <a:buNone/>
              <a:defRPr/>
            </a:lvl8pPr>
            <a:lvl9pPr lvl="8" algn="ctr">
              <a:spcBef>
                <a:spcPts val="0"/>
              </a:spcBef>
              <a:spcAft>
                <a:spcPts val="0"/>
              </a:spcAft>
              <a:buSzPts val="4200"/>
              <a:buNone/>
              <a:defRPr/>
            </a:lvl9pPr>
          </a:lstStyle>
          <a:p>
            <a:endParaRPr/>
          </a:p>
        </p:txBody>
      </p:sp>
      <p:sp>
        <p:nvSpPr>
          <p:cNvPr id="19" name="Google Shape;19;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sp>
        <p:nvSpPr>
          <p:cNvPr id="21" name="Google Shape;21;p4"/>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4"/>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23" name="Google Shape;23;p4"/>
          <p:cNvSpPr txBox="1">
            <a:spLocks noGrp="1"/>
          </p:cNvSpPr>
          <p:nvPr>
            <p:ph type="body" idx="1"/>
          </p:nvPr>
        </p:nvSpPr>
        <p:spPr>
          <a:xfrm>
            <a:off x="311700" y="1225225"/>
            <a:ext cx="8520600" cy="33540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4" name="Google Shape;24;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5"/>
        <p:cNvGrpSpPr/>
        <p:nvPr/>
      </p:nvGrpSpPr>
      <p:grpSpPr>
        <a:xfrm>
          <a:off x="0" y="0"/>
          <a:ext cx="0" cy="0"/>
          <a:chOff x="0" y="0"/>
          <a:chExt cx="0" cy="0"/>
        </a:xfrm>
      </p:grpSpPr>
      <p:sp>
        <p:nvSpPr>
          <p:cNvPr id="26" name="Google Shape;26;p5"/>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27" name="Google Shape;27;p5"/>
          <p:cNvSpPr txBox="1">
            <a:spLocks noGrp="1"/>
          </p:cNvSpPr>
          <p:nvPr>
            <p:ph type="body" idx="1"/>
          </p:nvPr>
        </p:nvSpPr>
        <p:spPr>
          <a:xfrm>
            <a:off x="311700" y="1225225"/>
            <a:ext cx="3999900" cy="33540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8" name="Google Shape;28;p5"/>
          <p:cNvSpPr txBox="1">
            <a:spLocks noGrp="1"/>
          </p:cNvSpPr>
          <p:nvPr>
            <p:ph type="body" idx="2"/>
          </p:nvPr>
        </p:nvSpPr>
        <p:spPr>
          <a:xfrm>
            <a:off x="4832400" y="1225225"/>
            <a:ext cx="3999900" cy="33540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9" name="Google Shape;29;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0"/>
        <p:cNvGrpSpPr/>
        <p:nvPr/>
      </p:nvGrpSpPr>
      <p:grpSpPr>
        <a:xfrm>
          <a:off x="0" y="0"/>
          <a:ext cx="0" cy="0"/>
          <a:chOff x="0" y="0"/>
          <a:chExt cx="0" cy="0"/>
        </a:xfrm>
      </p:grpSpPr>
      <p:sp>
        <p:nvSpPr>
          <p:cNvPr id="31" name="Google Shape;31;p6"/>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32" name="Google Shape;32;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3"/>
        <p:cNvGrpSpPr/>
        <p:nvPr/>
      </p:nvGrpSpPr>
      <p:grpSpPr>
        <a:xfrm>
          <a:off x="0" y="0"/>
          <a:ext cx="0" cy="0"/>
          <a:chOff x="0" y="0"/>
          <a:chExt cx="0" cy="0"/>
        </a:xfrm>
      </p:grpSpPr>
      <p:sp>
        <p:nvSpPr>
          <p:cNvPr id="34" name="Google Shape;34;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35" name="Google Shape;35;p7"/>
          <p:cNvSpPr txBox="1">
            <a:spLocks noGrp="1"/>
          </p:cNvSpPr>
          <p:nvPr>
            <p:ph type="body" idx="1"/>
          </p:nvPr>
        </p:nvSpPr>
        <p:spPr>
          <a:xfrm>
            <a:off x="311700" y="1399400"/>
            <a:ext cx="2808000" cy="27849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6" name="Google Shape;36;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7"/>
        <p:cNvGrpSpPr/>
        <p:nvPr/>
      </p:nvGrpSpPr>
      <p:grpSpPr>
        <a:xfrm>
          <a:off x="0" y="0"/>
          <a:ext cx="0" cy="0"/>
          <a:chOff x="0" y="0"/>
          <a:chExt cx="0" cy="0"/>
        </a:xfrm>
      </p:grpSpPr>
      <p:sp>
        <p:nvSpPr>
          <p:cNvPr id="38" name="Google Shape;38;p8"/>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8"/>
          <p:cNvSpPr txBox="1">
            <a:spLocks noGrp="1"/>
          </p:cNvSpPr>
          <p:nvPr>
            <p:ph type="title"/>
          </p:nvPr>
        </p:nvSpPr>
        <p:spPr>
          <a:xfrm>
            <a:off x="490250" y="450150"/>
            <a:ext cx="5878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40" name="Google Shape;40;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1"/>
        <p:cNvGrpSpPr/>
        <p:nvPr/>
      </p:nvGrpSpPr>
      <p:grpSpPr>
        <a:xfrm>
          <a:off x="0" y="0"/>
          <a:ext cx="0" cy="0"/>
          <a:chOff x="0" y="0"/>
          <a:chExt cx="0" cy="0"/>
        </a:xfrm>
      </p:grpSpPr>
      <p:sp>
        <p:nvSpPr>
          <p:cNvPr id="42" name="Google Shape;42;p9"/>
          <p:cNvSpPr/>
          <p:nvPr/>
        </p:nvSpPr>
        <p:spPr>
          <a:xfrm>
            <a:off x="4572000" y="-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3" name="Google Shape;43;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44" name="Google Shape;44;p9"/>
          <p:cNvSpPr txBox="1">
            <a:spLocks noGrp="1"/>
          </p:cNvSpPr>
          <p:nvPr>
            <p:ph type="title"/>
          </p:nvPr>
        </p:nvSpPr>
        <p:spPr>
          <a:xfrm>
            <a:off x="265500" y="929275"/>
            <a:ext cx="4045200" cy="17862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lt2"/>
              </a:buClr>
              <a:buSzPts val="4200"/>
              <a:buNone/>
              <a:defRPr>
                <a:solidFill>
                  <a:schemeClr val="lt2"/>
                </a:solidFill>
              </a:defRPr>
            </a:lvl1pPr>
            <a:lvl2pPr lvl="1" algn="ctr">
              <a:spcBef>
                <a:spcPts val="0"/>
              </a:spcBef>
              <a:spcAft>
                <a:spcPts val="0"/>
              </a:spcAft>
              <a:buClr>
                <a:schemeClr val="lt2"/>
              </a:buClr>
              <a:buSzPts val="4200"/>
              <a:buNone/>
              <a:defRPr>
                <a:solidFill>
                  <a:schemeClr val="lt2"/>
                </a:solidFill>
              </a:defRPr>
            </a:lvl2pPr>
            <a:lvl3pPr lvl="2" algn="ctr">
              <a:spcBef>
                <a:spcPts val="0"/>
              </a:spcBef>
              <a:spcAft>
                <a:spcPts val="0"/>
              </a:spcAft>
              <a:buClr>
                <a:schemeClr val="lt2"/>
              </a:buClr>
              <a:buSzPts val="4200"/>
              <a:buNone/>
              <a:defRPr>
                <a:solidFill>
                  <a:schemeClr val="lt2"/>
                </a:solidFill>
              </a:defRPr>
            </a:lvl3pPr>
            <a:lvl4pPr lvl="3" algn="ctr">
              <a:spcBef>
                <a:spcPts val="0"/>
              </a:spcBef>
              <a:spcAft>
                <a:spcPts val="0"/>
              </a:spcAft>
              <a:buClr>
                <a:schemeClr val="lt2"/>
              </a:buClr>
              <a:buSzPts val="4200"/>
              <a:buNone/>
              <a:defRPr>
                <a:solidFill>
                  <a:schemeClr val="lt2"/>
                </a:solidFill>
              </a:defRPr>
            </a:lvl4pPr>
            <a:lvl5pPr lvl="4" algn="ctr">
              <a:spcBef>
                <a:spcPts val="0"/>
              </a:spcBef>
              <a:spcAft>
                <a:spcPts val="0"/>
              </a:spcAft>
              <a:buClr>
                <a:schemeClr val="lt2"/>
              </a:buClr>
              <a:buSzPts val="4200"/>
              <a:buNone/>
              <a:defRPr>
                <a:solidFill>
                  <a:schemeClr val="lt2"/>
                </a:solidFill>
              </a:defRPr>
            </a:lvl5pPr>
            <a:lvl6pPr lvl="5" algn="ctr">
              <a:spcBef>
                <a:spcPts val="0"/>
              </a:spcBef>
              <a:spcAft>
                <a:spcPts val="0"/>
              </a:spcAft>
              <a:buClr>
                <a:schemeClr val="lt2"/>
              </a:buClr>
              <a:buSzPts val="4200"/>
              <a:buNone/>
              <a:defRPr>
                <a:solidFill>
                  <a:schemeClr val="lt2"/>
                </a:solidFill>
              </a:defRPr>
            </a:lvl6pPr>
            <a:lvl7pPr lvl="6" algn="ctr">
              <a:spcBef>
                <a:spcPts val="0"/>
              </a:spcBef>
              <a:spcAft>
                <a:spcPts val="0"/>
              </a:spcAft>
              <a:buClr>
                <a:schemeClr val="lt2"/>
              </a:buClr>
              <a:buSzPts val="4200"/>
              <a:buNone/>
              <a:defRPr>
                <a:solidFill>
                  <a:schemeClr val="lt2"/>
                </a:solidFill>
              </a:defRPr>
            </a:lvl7pPr>
            <a:lvl8pPr lvl="7" algn="ctr">
              <a:spcBef>
                <a:spcPts val="0"/>
              </a:spcBef>
              <a:spcAft>
                <a:spcPts val="0"/>
              </a:spcAft>
              <a:buClr>
                <a:schemeClr val="lt2"/>
              </a:buClr>
              <a:buSzPts val="4200"/>
              <a:buNone/>
              <a:defRPr>
                <a:solidFill>
                  <a:schemeClr val="lt2"/>
                </a:solidFill>
              </a:defRPr>
            </a:lvl8pPr>
            <a:lvl9pPr lvl="8" algn="ctr">
              <a:spcBef>
                <a:spcPts val="0"/>
              </a:spcBef>
              <a:spcAft>
                <a:spcPts val="0"/>
              </a:spcAft>
              <a:buClr>
                <a:schemeClr val="lt2"/>
              </a:buClr>
              <a:buSzPts val="4200"/>
              <a:buNone/>
              <a:defRPr>
                <a:solidFill>
                  <a:schemeClr val="lt2"/>
                </a:solidFill>
              </a:defRPr>
            </a:lvl9pPr>
          </a:lstStyle>
          <a:p>
            <a:endParaRPr/>
          </a:p>
        </p:txBody>
      </p:sp>
      <p:sp>
        <p:nvSpPr>
          <p:cNvPr id="45" name="Google Shape;45;p9"/>
          <p:cNvSpPr txBox="1">
            <a:spLocks noGrp="1"/>
          </p:cNvSpPr>
          <p:nvPr>
            <p:ph type="subTitle" idx="1"/>
          </p:nvPr>
        </p:nvSpPr>
        <p:spPr>
          <a:xfrm>
            <a:off x="265500" y="2769001"/>
            <a:ext cx="4045200" cy="1574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400"/>
              <a:buFont typeface="Economica"/>
              <a:buNone/>
              <a:defRPr sz="2400">
                <a:latin typeface="Economica"/>
                <a:ea typeface="Economica"/>
                <a:cs typeface="Economica"/>
                <a:sym typeface="Economica"/>
              </a:defRPr>
            </a:lvl1pPr>
            <a:lvl2pPr lvl="1" algn="ctr">
              <a:lnSpc>
                <a:spcPct val="100000"/>
              </a:lnSpc>
              <a:spcBef>
                <a:spcPts val="0"/>
              </a:spcBef>
              <a:spcAft>
                <a:spcPts val="0"/>
              </a:spcAft>
              <a:buSzPts val="2400"/>
              <a:buFont typeface="Economica"/>
              <a:buNone/>
              <a:defRPr sz="2400">
                <a:latin typeface="Economica"/>
                <a:ea typeface="Economica"/>
                <a:cs typeface="Economica"/>
                <a:sym typeface="Economica"/>
              </a:defRPr>
            </a:lvl2pPr>
            <a:lvl3pPr lvl="2" algn="ctr">
              <a:lnSpc>
                <a:spcPct val="100000"/>
              </a:lnSpc>
              <a:spcBef>
                <a:spcPts val="0"/>
              </a:spcBef>
              <a:spcAft>
                <a:spcPts val="0"/>
              </a:spcAft>
              <a:buSzPts val="2400"/>
              <a:buFont typeface="Economica"/>
              <a:buNone/>
              <a:defRPr sz="2400">
                <a:latin typeface="Economica"/>
                <a:ea typeface="Economica"/>
                <a:cs typeface="Economica"/>
                <a:sym typeface="Economica"/>
              </a:defRPr>
            </a:lvl3pPr>
            <a:lvl4pPr lvl="3" algn="ctr">
              <a:lnSpc>
                <a:spcPct val="100000"/>
              </a:lnSpc>
              <a:spcBef>
                <a:spcPts val="0"/>
              </a:spcBef>
              <a:spcAft>
                <a:spcPts val="0"/>
              </a:spcAft>
              <a:buSzPts val="2400"/>
              <a:buFont typeface="Economica"/>
              <a:buNone/>
              <a:defRPr sz="2400">
                <a:latin typeface="Economica"/>
                <a:ea typeface="Economica"/>
                <a:cs typeface="Economica"/>
                <a:sym typeface="Economica"/>
              </a:defRPr>
            </a:lvl4pPr>
            <a:lvl5pPr lvl="4" algn="ctr">
              <a:lnSpc>
                <a:spcPct val="100000"/>
              </a:lnSpc>
              <a:spcBef>
                <a:spcPts val="0"/>
              </a:spcBef>
              <a:spcAft>
                <a:spcPts val="0"/>
              </a:spcAft>
              <a:buSzPts val="2400"/>
              <a:buFont typeface="Economica"/>
              <a:buNone/>
              <a:defRPr sz="2400">
                <a:latin typeface="Economica"/>
                <a:ea typeface="Economica"/>
                <a:cs typeface="Economica"/>
                <a:sym typeface="Economica"/>
              </a:defRPr>
            </a:lvl5pPr>
            <a:lvl6pPr lvl="5" algn="ctr">
              <a:lnSpc>
                <a:spcPct val="100000"/>
              </a:lnSpc>
              <a:spcBef>
                <a:spcPts val="0"/>
              </a:spcBef>
              <a:spcAft>
                <a:spcPts val="0"/>
              </a:spcAft>
              <a:buSzPts val="2400"/>
              <a:buFont typeface="Economica"/>
              <a:buNone/>
              <a:defRPr sz="2400">
                <a:latin typeface="Economica"/>
                <a:ea typeface="Economica"/>
                <a:cs typeface="Economica"/>
                <a:sym typeface="Economica"/>
              </a:defRPr>
            </a:lvl6pPr>
            <a:lvl7pPr lvl="6" algn="ctr">
              <a:lnSpc>
                <a:spcPct val="100000"/>
              </a:lnSpc>
              <a:spcBef>
                <a:spcPts val="0"/>
              </a:spcBef>
              <a:spcAft>
                <a:spcPts val="0"/>
              </a:spcAft>
              <a:buSzPts val="2400"/>
              <a:buFont typeface="Economica"/>
              <a:buNone/>
              <a:defRPr sz="2400">
                <a:latin typeface="Economica"/>
                <a:ea typeface="Economica"/>
                <a:cs typeface="Economica"/>
                <a:sym typeface="Economica"/>
              </a:defRPr>
            </a:lvl7pPr>
            <a:lvl8pPr lvl="7" algn="ctr">
              <a:lnSpc>
                <a:spcPct val="100000"/>
              </a:lnSpc>
              <a:spcBef>
                <a:spcPts val="0"/>
              </a:spcBef>
              <a:spcAft>
                <a:spcPts val="0"/>
              </a:spcAft>
              <a:buSzPts val="2400"/>
              <a:buFont typeface="Economica"/>
              <a:buNone/>
              <a:defRPr sz="2400">
                <a:latin typeface="Economica"/>
                <a:ea typeface="Economica"/>
                <a:cs typeface="Economica"/>
                <a:sym typeface="Economica"/>
              </a:defRPr>
            </a:lvl8pPr>
            <a:lvl9pPr lvl="8" algn="ctr">
              <a:lnSpc>
                <a:spcPct val="100000"/>
              </a:lnSpc>
              <a:spcBef>
                <a:spcPts val="0"/>
              </a:spcBef>
              <a:spcAft>
                <a:spcPts val="0"/>
              </a:spcAft>
              <a:buSzPts val="2400"/>
              <a:buFont typeface="Economica"/>
              <a:buNone/>
              <a:defRPr sz="2400">
                <a:latin typeface="Economica"/>
                <a:ea typeface="Economica"/>
                <a:cs typeface="Economica"/>
                <a:sym typeface="Economica"/>
              </a:defRPr>
            </a:lvl9pPr>
          </a:lstStyle>
          <a:p>
            <a:endParaRPr/>
          </a:p>
        </p:txBody>
      </p:sp>
      <p:sp>
        <p:nvSpPr>
          <p:cNvPr id="46" name="Google Shape;46;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a:endParaRPr/>
          </a:p>
        </p:txBody>
      </p:sp>
      <p:sp>
        <p:nvSpPr>
          <p:cNvPr id="47" name="Google Shape;47;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8"/>
        <p:cNvGrpSpPr/>
        <p:nvPr/>
      </p:nvGrpSpPr>
      <p:grpSpPr>
        <a:xfrm>
          <a:off x="0" y="0"/>
          <a:ext cx="0" cy="0"/>
          <a:chOff x="0" y="0"/>
          <a:chExt cx="0" cy="0"/>
        </a:xfrm>
      </p:grpSpPr>
      <p:sp>
        <p:nvSpPr>
          <p:cNvPr id="49" name="Google Shape;49;p10"/>
          <p:cNvSpPr txBox="1">
            <a:spLocks noGrp="1"/>
          </p:cNvSpPr>
          <p:nvPr>
            <p:ph type="body" idx="1"/>
          </p:nvPr>
        </p:nvSpPr>
        <p:spPr>
          <a:xfrm>
            <a:off x="319500" y="4218925"/>
            <a:ext cx="5998800" cy="5988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2400"/>
              <a:buFont typeface="Economica"/>
              <a:buNone/>
              <a:defRPr sz="2400">
                <a:latin typeface="Economica"/>
                <a:ea typeface="Economica"/>
                <a:cs typeface="Economica"/>
                <a:sym typeface="Economica"/>
              </a:defRPr>
            </a:lvl1pPr>
          </a:lstStyle>
          <a:p>
            <a:endParaRPr/>
          </a:p>
        </p:txBody>
      </p:sp>
      <p:sp>
        <p:nvSpPr>
          <p:cNvPr id="50" name="Google Shape;50;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luxe">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315925"/>
            <a:ext cx="8520600" cy="8313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1pPr>
            <a:lvl2pPr lvl="1">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2pPr>
            <a:lvl3pPr lvl="2">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3pPr>
            <a:lvl4pPr lvl="3">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4pPr>
            <a:lvl5pPr lvl="4">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5pPr>
            <a:lvl6pPr lvl="5">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6pPr>
            <a:lvl7pPr lvl="6">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7pPr>
            <a:lvl8pPr lvl="7">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8pPr>
            <a:lvl9pPr lvl="8">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9pPr>
          </a:lstStyle>
          <a:p>
            <a:endParaRPr/>
          </a:p>
        </p:txBody>
      </p:sp>
      <p:sp>
        <p:nvSpPr>
          <p:cNvPr id="7" name="Google Shape;7;p1"/>
          <p:cNvSpPr txBox="1">
            <a:spLocks noGrp="1"/>
          </p:cNvSpPr>
          <p:nvPr>
            <p:ph type="body" idx="1"/>
          </p:nvPr>
        </p:nvSpPr>
        <p:spPr>
          <a:xfrm>
            <a:off x="311700" y="1225225"/>
            <a:ext cx="8520600" cy="33540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15000"/>
              </a:lnSpc>
              <a:spcBef>
                <a:spcPts val="1600"/>
              </a:spcBef>
              <a:spcAft>
                <a:spcPts val="160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1"/>
                </a:solidFill>
                <a:latin typeface="Economica"/>
                <a:ea typeface="Economica"/>
                <a:cs typeface="Economica"/>
                <a:sym typeface="Economica"/>
              </a:defRPr>
            </a:lvl1pPr>
            <a:lvl2pPr lvl="1" algn="r">
              <a:buNone/>
              <a:defRPr sz="1000">
                <a:solidFill>
                  <a:schemeClr val="dk1"/>
                </a:solidFill>
                <a:latin typeface="Economica"/>
                <a:ea typeface="Economica"/>
                <a:cs typeface="Economica"/>
                <a:sym typeface="Economica"/>
              </a:defRPr>
            </a:lvl2pPr>
            <a:lvl3pPr lvl="2" algn="r">
              <a:buNone/>
              <a:defRPr sz="1000">
                <a:solidFill>
                  <a:schemeClr val="dk1"/>
                </a:solidFill>
                <a:latin typeface="Economica"/>
                <a:ea typeface="Economica"/>
                <a:cs typeface="Economica"/>
                <a:sym typeface="Economica"/>
              </a:defRPr>
            </a:lvl3pPr>
            <a:lvl4pPr lvl="3" algn="r">
              <a:buNone/>
              <a:defRPr sz="1000">
                <a:solidFill>
                  <a:schemeClr val="dk1"/>
                </a:solidFill>
                <a:latin typeface="Economica"/>
                <a:ea typeface="Economica"/>
                <a:cs typeface="Economica"/>
                <a:sym typeface="Economica"/>
              </a:defRPr>
            </a:lvl4pPr>
            <a:lvl5pPr lvl="4" algn="r">
              <a:buNone/>
              <a:defRPr sz="1000">
                <a:solidFill>
                  <a:schemeClr val="dk1"/>
                </a:solidFill>
                <a:latin typeface="Economica"/>
                <a:ea typeface="Economica"/>
                <a:cs typeface="Economica"/>
                <a:sym typeface="Economica"/>
              </a:defRPr>
            </a:lvl5pPr>
            <a:lvl6pPr lvl="5" algn="r">
              <a:buNone/>
              <a:defRPr sz="1000">
                <a:solidFill>
                  <a:schemeClr val="dk1"/>
                </a:solidFill>
                <a:latin typeface="Economica"/>
                <a:ea typeface="Economica"/>
                <a:cs typeface="Economica"/>
                <a:sym typeface="Economica"/>
              </a:defRPr>
            </a:lvl6pPr>
            <a:lvl7pPr lvl="6" algn="r">
              <a:buNone/>
              <a:defRPr sz="1000">
                <a:solidFill>
                  <a:schemeClr val="dk1"/>
                </a:solidFill>
                <a:latin typeface="Economica"/>
                <a:ea typeface="Economica"/>
                <a:cs typeface="Economica"/>
                <a:sym typeface="Economica"/>
              </a:defRPr>
            </a:lvl7pPr>
            <a:lvl8pPr lvl="7" algn="r">
              <a:buNone/>
              <a:defRPr sz="1000">
                <a:solidFill>
                  <a:schemeClr val="dk1"/>
                </a:solidFill>
                <a:latin typeface="Economica"/>
                <a:ea typeface="Economica"/>
                <a:cs typeface="Economica"/>
                <a:sym typeface="Economica"/>
              </a:defRPr>
            </a:lvl8pPr>
            <a:lvl9pPr lvl="8" algn="r">
              <a:buNone/>
              <a:defRPr sz="1000">
                <a:solidFill>
                  <a:schemeClr val="dk1"/>
                </a:solidFill>
                <a:latin typeface="Economica"/>
                <a:ea typeface="Economica"/>
                <a:cs typeface="Economica"/>
                <a:sym typeface="Economica"/>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7.jp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watch?v=VHgyOa70Q7Y"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2.jpg"/><Relationship Id="rId4" Type="http://schemas.openxmlformats.org/officeDocument/2006/relationships/hyperlink" Target="http://www.youtube.com/watch?v=VHgyOa70Q7Y"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hyperlink" Target="mailto:dave.fitch@ocdsb.ca" TargetMode="External"/><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hyperlink" Target="https://www.youtube.com/watch?v=b25g4nZTHvM" TargetMode="External"/><Relationship Id="rId5" Type="http://schemas.openxmlformats.org/officeDocument/2006/relationships/image" Target="../media/image7.jpg"/><Relationship Id="rId4" Type="http://schemas.openxmlformats.org/officeDocument/2006/relationships/hyperlink" Target="http://www.youtube.com/watch?v=b25g4nZTHvM"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61"/>
        <p:cNvGrpSpPr/>
        <p:nvPr/>
      </p:nvGrpSpPr>
      <p:grpSpPr>
        <a:xfrm>
          <a:off x="0" y="0"/>
          <a:ext cx="0" cy="0"/>
          <a:chOff x="0" y="0"/>
          <a:chExt cx="0" cy="0"/>
        </a:xfrm>
      </p:grpSpPr>
      <p:sp>
        <p:nvSpPr>
          <p:cNvPr id="62" name="Google Shape;62;p13"/>
          <p:cNvSpPr/>
          <p:nvPr/>
        </p:nvSpPr>
        <p:spPr>
          <a:xfrm>
            <a:off x="921975" y="267399"/>
            <a:ext cx="7300058" cy="1017526"/>
          </a:xfrm>
          <a:prstGeom prst="rect">
            <a:avLst/>
          </a:prstGeom>
        </p:spPr>
        <p:txBody>
          <a:bodyPr>
            <a:prstTxWarp prst="textPlain">
              <a:avLst/>
            </a:prstTxWarp>
          </a:bodyPr>
          <a:lstStyle/>
          <a:p>
            <a:pPr lvl="0" algn="ctr"/>
            <a:r>
              <a:rPr b="1" i="0">
                <a:ln w="19050" cap="flat" cmpd="sng">
                  <a:solidFill>
                    <a:srgbClr val="000000"/>
                  </a:solidFill>
                  <a:prstDash val="solid"/>
                  <a:round/>
                  <a:headEnd type="none" w="sm" len="sm"/>
                  <a:tailEnd type="none" w="sm" len="sm"/>
                </a:ln>
                <a:solidFill>
                  <a:schemeClr val="lt1"/>
                </a:solidFill>
                <a:latin typeface="Lato"/>
              </a:rPr>
              <a:t>Climate Graphs</a:t>
            </a:r>
          </a:p>
        </p:txBody>
      </p:sp>
      <p:pic>
        <p:nvPicPr>
          <p:cNvPr id="63" name="Google Shape;63;p13"/>
          <p:cNvPicPr preferRelativeResize="0"/>
          <p:nvPr/>
        </p:nvPicPr>
        <p:blipFill>
          <a:blip r:embed="rId3">
            <a:alphaModFix/>
          </a:blip>
          <a:stretch>
            <a:fillRect/>
          </a:stretch>
        </p:blipFill>
        <p:spPr>
          <a:xfrm>
            <a:off x="2716838" y="1284925"/>
            <a:ext cx="3710319" cy="37061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22"/>
          <p:cNvSpPr txBox="1">
            <a:spLocks noGrp="1"/>
          </p:cNvSpPr>
          <p:nvPr>
            <p:ph type="title"/>
          </p:nvPr>
        </p:nvSpPr>
        <p:spPr>
          <a:xfrm>
            <a:off x="311700" y="315925"/>
            <a:ext cx="88323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000">
                <a:latin typeface="Lato"/>
                <a:ea typeface="Lato"/>
                <a:cs typeface="Lato"/>
                <a:sym typeface="Lato"/>
              </a:rPr>
              <a:t>#1: Northern vs. Southern Hemisphere</a:t>
            </a:r>
            <a:endParaRPr sz="4000">
              <a:latin typeface="Lato"/>
              <a:ea typeface="Lato"/>
              <a:cs typeface="Lato"/>
              <a:sym typeface="Lato"/>
            </a:endParaRPr>
          </a:p>
        </p:txBody>
      </p:sp>
      <p:pic>
        <p:nvPicPr>
          <p:cNvPr id="130" name="Google Shape;130;p22"/>
          <p:cNvPicPr preferRelativeResize="0"/>
          <p:nvPr/>
        </p:nvPicPr>
        <p:blipFill rotWithShape="1">
          <a:blip r:embed="rId3">
            <a:alphaModFix/>
          </a:blip>
          <a:srcRect l="981" t="8567" r="5543"/>
          <a:stretch/>
        </p:blipFill>
        <p:spPr>
          <a:xfrm>
            <a:off x="4572000" y="2250442"/>
            <a:ext cx="4571999" cy="2403921"/>
          </a:xfrm>
          <a:prstGeom prst="rect">
            <a:avLst/>
          </a:prstGeom>
          <a:noFill/>
          <a:ln>
            <a:noFill/>
          </a:ln>
        </p:spPr>
      </p:pic>
      <p:pic>
        <p:nvPicPr>
          <p:cNvPr id="131" name="Google Shape;131;p22"/>
          <p:cNvPicPr preferRelativeResize="0"/>
          <p:nvPr/>
        </p:nvPicPr>
        <p:blipFill rotWithShape="1">
          <a:blip r:embed="rId4">
            <a:alphaModFix/>
          </a:blip>
          <a:srcRect l="1495" t="7936" r="4430" b="2490"/>
          <a:stretch/>
        </p:blipFill>
        <p:spPr>
          <a:xfrm>
            <a:off x="0" y="2250454"/>
            <a:ext cx="4572001" cy="2403921"/>
          </a:xfrm>
          <a:prstGeom prst="rect">
            <a:avLst/>
          </a:prstGeom>
          <a:noFill/>
          <a:ln>
            <a:noFill/>
          </a:ln>
        </p:spPr>
      </p:pic>
      <p:sp>
        <p:nvSpPr>
          <p:cNvPr id="132" name="Google Shape;132;p22"/>
          <p:cNvSpPr txBox="1"/>
          <p:nvPr/>
        </p:nvSpPr>
        <p:spPr>
          <a:xfrm>
            <a:off x="605850" y="1283475"/>
            <a:ext cx="7932300" cy="7338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SzPts val="1800"/>
              <a:buFont typeface="Lato"/>
              <a:buChar char="●"/>
            </a:pPr>
            <a:r>
              <a:rPr lang="en" sz="1800">
                <a:latin typeface="Lato"/>
                <a:ea typeface="Lato"/>
                <a:cs typeface="Lato"/>
                <a:sym typeface="Lato"/>
              </a:rPr>
              <a:t>Which climate graph is from a location in the Northern hemisphere and which one is from a location in the Southern hemisphere? </a:t>
            </a:r>
            <a:endParaRPr sz="1800">
              <a:latin typeface="Lato"/>
              <a:ea typeface="Lato"/>
              <a:cs typeface="Lato"/>
              <a:sym typeface="Lato"/>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3"/>
          <p:cNvSpPr txBox="1">
            <a:spLocks noGrp="1"/>
          </p:cNvSpPr>
          <p:nvPr>
            <p:ph type="title"/>
          </p:nvPr>
        </p:nvSpPr>
        <p:spPr>
          <a:xfrm>
            <a:off x="311700" y="315925"/>
            <a:ext cx="86787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000">
                <a:latin typeface="Lato"/>
                <a:ea typeface="Lato"/>
                <a:cs typeface="Lato"/>
                <a:sym typeface="Lato"/>
              </a:rPr>
              <a:t>#2: Proximity to the Equator </a:t>
            </a:r>
            <a:endParaRPr sz="4000">
              <a:latin typeface="Lato"/>
              <a:ea typeface="Lato"/>
              <a:cs typeface="Lato"/>
              <a:sym typeface="Lato"/>
            </a:endParaRPr>
          </a:p>
        </p:txBody>
      </p:sp>
      <p:sp>
        <p:nvSpPr>
          <p:cNvPr id="138" name="Google Shape;138;p23"/>
          <p:cNvSpPr txBox="1">
            <a:spLocks noGrp="1"/>
          </p:cNvSpPr>
          <p:nvPr>
            <p:ph type="body" idx="1"/>
          </p:nvPr>
        </p:nvSpPr>
        <p:spPr>
          <a:xfrm>
            <a:off x="311700" y="1225225"/>
            <a:ext cx="8520600" cy="15267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Font typeface="Lato"/>
              <a:buChar char="●"/>
            </a:pPr>
            <a:r>
              <a:rPr lang="en">
                <a:latin typeface="Lato"/>
                <a:ea typeface="Lato"/>
                <a:cs typeface="Lato"/>
                <a:sym typeface="Lato"/>
              </a:rPr>
              <a:t>Places close to the equator have</a:t>
            </a:r>
            <a:r>
              <a:rPr lang="en" sz="1800">
                <a:latin typeface="Lato"/>
                <a:ea typeface="Lato"/>
                <a:cs typeface="Lato"/>
                <a:sym typeface="Lato"/>
              </a:rPr>
              <a:t> more </a:t>
            </a:r>
            <a:r>
              <a:rPr lang="en">
                <a:latin typeface="Lato"/>
                <a:ea typeface="Lato"/>
                <a:cs typeface="Lato"/>
                <a:sym typeface="Lato"/>
              </a:rPr>
              <a:t>__________________</a:t>
            </a:r>
            <a:r>
              <a:rPr lang="en" sz="1800">
                <a:latin typeface="Lato"/>
                <a:ea typeface="Lato"/>
                <a:cs typeface="Lato"/>
                <a:sym typeface="Lato"/>
              </a:rPr>
              <a:t> temperatures throughout the year</a:t>
            </a:r>
            <a:endParaRPr sz="1800">
              <a:latin typeface="Lato"/>
              <a:ea typeface="Lato"/>
              <a:cs typeface="Lato"/>
              <a:sym typeface="Lato"/>
            </a:endParaRPr>
          </a:p>
          <a:p>
            <a:pPr marL="457200" lvl="0" indent="-342900" algn="l" rtl="0">
              <a:spcBef>
                <a:spcPts val="0"/>
              </a:spcBef>
              <a:spcAft>
                <a:spcPts val="0"/>
              </a:spcAft>
              <a:buSzPts val="1800"/>
              <a:buFont typeface="Lato"/>
              <a:buChar char="●"/>
            </a:pPr>
            <a:r>
              <a:rPr lang="en">
                <a:latin typeface="Lato"/>
                <a:ea typeface="Lato"/>
                <a:cs typeface="Lato"/>
                <a:sym typeface="Lato"/>
              </a:rPr>
              <a:t>Places far away from the equator have more __________________ temperatures throughout the year</a:t>
            </a:r>
            <a:endParaRPr>
              <a:latin typeface="Lato"/>
              <a:ea typeface="Lato"/>
              <a:cs typeface="Lato"/>
              <a:sym typeface="Lato"/>
            </a:endParaRPr>
          </a:p>
        </p:txBody>
      </p:sp>
      <p:pic>
        <p:nvPicPr>
          <p:cNvPr id="139" name="Google Shape;139;p23"/>
          <p:cNvPicPr preferRelativeResize="0"/>
          <p:nvPr/>
        </p:nvPicPr>
        <p:blipFill>
          <a:blip r:embed="rId3">
            <a:alphaModFix/>
          </a:blip>
          <a:stretch>
            <a:fillRect/>
          </a:stretch>
        </p:blipFill>
        <p:spPr>
          <a:xfrm>
            <a:off x="8531856" y="0"/>
            <a:ext cx="612145" cy="580800"/>
          </a:xfrm>
          <a:prstGeom prst="rect">
            <a:avLst/>
          </a:prstGeom>
          <a:noFill/>
          <a:ln>
            <a:noFill/>
          </a:ln>
        </p:spPr>
      </p:pic>
      <p:pic>
        <p:nvPicPr>
          <p:cNvPr id="140" name="Google Shape;140;p23"/>
          <p:cNvPicPr preferRelativeResize="0"/>
          <p:nvPr/>
        </p:nvPicPr>
        <p:blipFill rotWithShape="1">
          <a:blip r:embed="rId4">
            <a:alphaModFix/>
          </a:blip>
          <a:srcRect l="2032" t="11138" r="1161" b="2512"/>
          <a:stretch/>
        </p:blipFill>
        <p:spPr>
          <a:xfrm>
            <a:off x="1901425" y="2752075"/>
            <a:ext cx="5433748" cy="21084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4"/>
          <p:cNvSpPr txBox="1">
            <a:spLocks noGrp="1"/>
          </p:cNvSpPr>
          <p:nvPr>
            <p:ph type="title"/>
          </p:nvPr>
        </p:nvSpPr>
        <p:spPr>
          <a:xfrm>
            <a:off x="311700" y="315925"/>
            <a:ext cx="86787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000">
                <a:latin typeface="Lato"/>
                <a:ea typeface="Lato"/>
                <a:cs typeface="Lato"/>
                <a:sym typeface="Lato"/>
              </a:rPr>
              <a:t>#2: Proximity to the Equator </a:t>
            </a:r>
            <a:endParaRPr sz="4000">
              <a:latin typeface="Lato"/>
              <a:ea typeface="Lato"/>
              <a:cs typeface="Lato"/>
              <a:sym typeface="Lato"/>
            </a:endParaRPr>
          </a:p>
        </p:txBody>
      </p:sp>
      <p:pic>
        <p:nvPicPr>
          <p:cNvPr id="146" name="Google Shape;146;p24"/>
          <p:cNvPicPr preferRelativeResize="0"/>
          <p:nvPr/>
        </p:nvPicPr>
        <p:blipFill rotWithShape="1">
          <a:blip r:embed="rId3">
            <a:alphaModFix/>
          </a:blip>
          <a:srcRect l="1450" t="7488" r="5578" b="3463"/>
          <a:stretch/>
        </p:blipFill>
        <p:spPr>
          <a:xfrm>
            <a:off x="0" y="2247751"/>
            <a:ext cx="4447551" cy="2411211"/>
          </a:xfrm>
          <a:prstGeom prst="rect">
            <a:avLst/>
          </a:prstGeom>
          <a:noFill/>
          <a:ln>
            <a:noFill/>
          </a:ln>
        </p:spPr>
      </p:pic>
      <p:pic>
        <p:nvPicPr>
          <p:cNvPr id="147" name="Google Shape;147;p24"/>
          <p:cNvPicPr preferRelativeResize="0"/>
          <p:nvPr/>
        </p:nvPicPr>
        <p:blipFill rotWithShape="1">
          <a:blip r:embed="rId4">
            <a:alphaModFix/>
          </a:blip>
          <a:srcRect t="7952"/>
          <a:stretch/>
        </p:blipFill>
        <p:spPr>
          <a:xfrm>
            <a:off x="4514450" y="2198401"/>
            <a:ext cx="4629549" cy="2509887"/>
          </a:xfrm>
          <a:prstGeom prst="rect">
            <a:avLst/>
          </a:prstGeom>
          <a:noFill/>
          <a:ln>
            <a:noFill/>
          </a:ln>
        </p:spPr>
      </p:pic>
      <p:sp>
        <p:nvSpPr>
          <p:cNvPr id="148" name="Google Shape;148;p24"/>
          <p:cNvSpPr txBox="1"/>
          <p:nvPr/>
        </p:nvSpPr>
        <p:spPr>
          <a:xfrm>
            <a:off x="605850" y="1283475"/>
            <a:ext cx="7932300" cy="7338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SzPts val="1800"/>
              <a:buFont typeface="Lato"/>
              <a:buChar char="●"/>
            </a:pPr>
            <a:r>
              <a:rPr lang="en" sz="1800">
                <a:latin typeface="Lato"/>
                <a:ea typeface="Lato"/>
                <a:cs typeface="Lato"/>
                <a:sym typeface="Lato"/>
              </a:rPr>
              <a:t>Which climate graph is from a location close to the equator and which one is from a location far away from the equator? </a:t>
            </a:r>
            <a:endParaRPr sz="1800">
              <a:latin typeface="Lato"/>
              <a:ea typeface="Lato"/>
              <a:cs typeface="Lato"/>
              <a:sym typeface="Lato"/>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pic>
        <p:nvPicPr>
          <p:cNvPr id="153" name="Google Shape;153;p25"/>
          <p:cNvPicPr preferRelativeResize="0"/>
          <p:nvPr/>
        </p:nvPicPr>
        <p:blipFill rotWithShape="1">
          <a:blip r:embed="rId3">
            <a:alphaModFix/>
          </a:blip>
          <a:srcRect l="1450" t="7488" r="5578" b="3463"/>
          <a:stretch/>
        </p:blipFill>
        <p:spPr>
          <a:xfrm>
            <a:off x="2258600" y="250554"/>
            <a:ext cx="3142649" cy="1703750"/>
          </a:xfrm>
          <a:prstGeom prst="rect">
            <a:avLst/>
          </a:prstGeom>
          <a:noFill/>
          <a:ln>
            <a:noFill/>
          </a:ln>
        </p:spPr>
      </p:pic>
      <p:pic>
        <p:nvPicPr>
          <p:cNvPr id="154" name="Google Shape;154;p25"/>
          <p:cNvPicPr preferRelativeResize="0"/>
          <p:nvPr/>
        </p:nvPicPr>
        <p:blipFill>
          <a:blip r:embed="rId4">
            <a:alphaModFix/>
          </a:blip>
          <a:stretch>
            <a:fillRect/>
          </a:stretch>
        </p:blipFill>
        <p:spPr>
          <a:xfrm>
            <a:off x="5521650" y="132950"/>
            <a:ext cx="685000" cy="1938949"/>
          </a:xfrm>
          <a:prstGeom prst="rect">
            <a:avLst/>
          </a:prstGeom>
          <a:noFill/>
          <a:ln>
            <a:noFill/>
          </a:ln>
        </p:spPr>
      </p:pic>
      <p:pic>
        <p:nvPicPr>
          <p:cNvPr id="155" name="Google Shape;155;p25" title="Chart"/>
          <p:cNvPicPr preferRelativeResize="0"/>
          <p:nvPr/>
        </p:nvPicPr>
        <p:blipFill>
          <a:blip r:embed="rId5">
            <a:alphaModFix/>
          </a:blip>
          <a:stretch>
            <a:fillRect/>
          </a:stretch>
        </p:blipFill>
        <p:spPr>
          <a:xfrm>
            <a:off x="4621400" y="2161725"/>
            <a:ext cx="4522599" cy="2796476"/>
          </a:xfrm>
          <a:prstGeom prst="rect">
            <a:avLst/>
          </a:prstGeom>
          <a:noFill/>
          <a:ln>
            <a:noFill/>
          </a:ln>
        </p:spPr>
      </p:pic>
      <p:pic>
        <p:nvPicPr>
          <p:cNvPr id="156" name="Google Shape;156;p25" title="Chart"/>
          <p:cNvPicPr preferRelativeResize="0"/>
          <p:nvPr/>
        </p:nvPicPr>
        <p:blipFill>
          <a:blip r:embed="rId6">
            <a:alphaModFix/>
          </a:blip>
          <a:stretch>
            <a:fillRect/>
          </a:stretch>
        </p:blipFill>
        <p:spPr>
          <a:xfrm>
            <a:off x="-12" y="2193578"/>
            <a:ext cx="4419624" cy="2732801"/>
          </a:xfrm>
          <a:prstGeom prst="rect">
            <a:avLst/>
          </a:prstGeom>
          <a:noFill/>
          <a:ln>
            <a:noFill/>
          </a:ln>
        </p:spPr>
      </p:pic>
      <p:sp>
        <p:nvSpPr>
          <p:cNvPr id="157" name="Google Shape;157;p25"/>
          <p:cNvSpPr/>
          <p:nvPr/>
        </p:nvSpPr>
        <p:spPr>
          <a:xfrm rot="5400000">
            <a:off x="6454857" y="1330012"/>
            <a:ext cx="684900" cy="710700"/>
          </a:xfrm>
          <a:prstGeom prst="bentArrow">
            <a:avLst>
              <a:gd name="adj1" fmla="val 25000"/>
              <a:gd name="adj2" fmla="val 25000"/>
              <a:gd name="adj3" fmla="val 25000"/>
              <a:gd name="adj4" fmla="val 4375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5"/>
          <p:cNvSpPr/>
          <p:nvPr/>
        </p:nvSpPr>
        <p:spPr>
          <a:xfrm rot="-5400000" flipH="1">
            <a:off x="1221750" y="1319050"/>
            <a:ext cx="700500" cy="732600"/>
          </a:xfrm>
          <a:prstGeom prst="bentArrow">
            <a:avLst>
              <a:gd name="adj1" fmla="val 25000"/>
              <a:gd name="adj2" fmla="val 25000"/>
              <a:gd name="adj3" fmla="val 25000"/>
              <a:gd name="adj4" fmla="val 4375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6"/>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000">
                <a:latin typeface="Lato"/>
                <a:ea typeface="Lato"/>
                <a:cs typeface="Lato"/>
                <a:sym typeface="Lato"/>
              </a:rPr>
              <a:t>#3: Proximity to a Body of Water</a:t>
            </a:r>
            <a:endParaRPr sz="4000">
              <a:latin typeface="Lato"/>
              <a:ea typeface="Lato"/>
              <a:cs typeface="Lato"/>
              <a:sym typeface="Lato"/>
            </a:endParaRPr>
          </a:p>
        </p:txBody>
      </p:sp>
      <p:sp>
        <p:nvSpPr>
          <p:cNvPr id="164" name="Google Shape;164;p26"/>
          <p:cNvSpPr txBox="1">
            <a:spLocks noGrp="1"/>
          </p:cNvSpPr>
          <p:nvPr>
            <p:ph type="body" idx="1"/>
          </p:nvPr>
        </p:nvSpPr>
        <p:spPr>
          <a:xfrm>
            <a:off x="311700" y="1225225"/>
            <a:ext cx="8520600" cy="33540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Font typeface="Lato"/>
              <a:buChar char="●"/>
            </a:pPr>
            <a:r>
              <a:rPr lang="en">
                <a:latin typeface="Lato"/>
                <a:ea typeface="Lato"/>
                <a:cs typeface="Lato"/>
                <a:sym typeface="Lato"/>
              </a:rPr>
              <a:t>Places close to a body of water have more __________________ temperatures throughout the year</a:t>
            </a:r>
            <a:endParaRPr sz="1800">
              <a:latin typeface="Lato"/>
              <a:ea typeface="Lato"/>
              <a:cs typeface="Lato"/>
              <a:sym typeface="Lato"/>
            </a:endParaRPr>
          </a:p>
          <a:p>
            <a:pPr marL="914400" lvl="1" indent="-342900" algn="l" rtl="0">
              <a:spcBef>
                <a:spcPts val="0"/>
              </a:spcBef>
              <a:spcAft>
                <a:spcPts val="0"/>
              </a:spcAft>
              <a:buSzPts val="1800"/>
              <a:buFont typeface="Lato"/>
              <a:buChar char="○"/>
            </a:pPr>
            <a:r>
              <a:rPr lang="en" sz="1800">
                <a:latin typeface="Lato"/>
                <a:ea typeface="Lato"/>
                <a:cs typeface="Lato"/>
                <a:sym typeface="Lato"/>
              </a:rPr>
              <a:t>This is called a </a:t>
            </a:r>
            <a:r>
              <a:rPr lang="en" sz="1800" b="1">
                <a:latin typeface="Lato"/>
                <a:ea typeface="Lato"/>
                <a:cs typeface="Lato"/>
                <a:sym typeface="Lato"/>
              </a:rPr>
              <a:t>maritime</a:t>
            </a:r>
            <a:r>
              <a:rPr lang="en" sz="1800">
                <a:latin typeface="Lato"/>
                <a:ea typeface="Lato"/>
                <a:cs typeface="Lato"/>
                <a:sym typeface="Lato"/>
              </a:rPr>
              <a:t> climate</a:t>
            </a:r>
            <a:endParaRPr sz="1800">
              <a:latin typeface="Lato"/>
              <a:ea typeface="Lato"/>
              <a:cs typeface="Lato"/>
              <a:sym typeface="Lato"/>
            </a:endParaRPr>
          </a:p>
          <a:p>
            <a:pPr marL="457200" lvl="0" indent="-342900" algn="l" rtl="0">
              <a:spcBef>
                <a:spcPts val="0"/>
              </a:spcBef>
              <a:spcAft>
                <a:spcPts val="0"/>
              </a:spcAft>
              <a:buSzPts val="1800"/>
              <a:buFont typeface="Lato"/>
              <a:buChar char="●"/>
            </a:pPr>
            <a:r>
              <a:rPr lang="en">
                <a:latin typeface="Lato"/>
                <a:ea typeface="Lato"/>
                <a:cs typeface="Lato"/>
                <a:sym typeface="Lato"/>
              </a:rPr>
              <a:t>Places far away from a body of water have more __________________ temperatures throughout the year</a:t>
            </a:r>
            <a:endParaRPr>
              <a:latin typeface="Lato"/>
              <a:ea typeface="Lato"/>
              <a:cs typeface="Lato"/>
              <a:sym typeface="Lato"/>
            </a:endParaRPr>
          </a:p>
          <a:p>
            <a:pPr marL="914400" lvl="1" indent="-342900" algn="l" rtl="0">
              <a:spcBef>
                <a:spcPts val="0"/>
              </a:spcBef>
              <a:spcAft>
                <a:spcPts val="0"/>
              </a:spcAft>
              <a:buSzPts val="1800"/>
              <a:buFont typeface="Lato"/>
              <a:buChar char="○"/>
            </a:pPr>
            <a:r>
              <a:rPr lang="en" sz="1800">
                <a:latin typeface="Lato"/>
                <a:ea typeface="Lato"/>
                <a:cs typeface="Lato"/>
                <a:sym typeface="Lato"/>
              </a:rPr>
              <a:t>This is called a </a:t>
            </a:r>
            <a:r>
              <a:rPr lang="en" sz="1800" b="1">
                <a:latin typeface="Lato"/>
                <a:ea typeface="Lato"/>
                <a:cs typeface="Lato"/>
                <a:sym typeface="Lato"/>
              </a:rPr>
              <a:t>continental</a:t>
            </a:r>
            <a:r>
              <a:rPr lang="en" sz="1800">
                <a:latin typeface="Lato"/>
                <a:ea typeface="Lato"/>
                <a:cs typeface="Lato"/>
                <a:sym typeface="Lato"/>
              </a:rPr>
              <a:t> climate</a:t>
            </a:r>
            <a:endParaRPr sz="1800">
              <a:latin typeface="Lato"/>
              <a:ea typeface="Lato"/>
              <a:cs typeface="Lato"/>
              <a:sym typeface="Lato"/>
            </a:endParaRPr>
          </a:p>
          <a:p>
            <a:pPr marL="457200" lvl="0" indent="-342900" algn="l" rtl="0">
              <a:spcBef>
                <a:spcPts val="0"/>
              </a:spcBef>
              <a:spcAft>
                <a:spcPts val="0"/>
              </a:spcAft>
              <a:buSzPts val="1800"/>
              <a:buFont typeface="Lato"/>
              <a:buChar char="●"/>
            </a:pPr>
            <a:r>
              <a:rPr lang="en">
                <a:latin typeface="Lato"/>
                <a:ea typeface="Lato"/>
                <a:cs typeface="Lato"/>
                <a:sym typeface="Lato"/>
              </a:rPr>
              <a:t>Why?</a:t>
            </a:r>
            <a:endParaRPr>
              <a:latin typeface="Lato"/>
              <a:ea typeface="Lato"/>
              <a:cs typeface="Lato"/>
              <a:sym typeface="Lato"/>
            </a:endParaRPr>
          </a:p>
          <a:p>
            <a:pPr marL="914400" lvl="1" indent="-342900" algn="l" rtl="0">
              <a:spcBef>
                <a:spcPts val="0"/>
              </a:spcBef>
              <a:spcAft>
                <a:spcPts val="0"/>
              </a:spcAft>
              <a:buSzPts val="1800"/>
              <a:buFont typeface="Lato"/>
              <a:buChar char="○"/>
            </a:pPr>
            <a:r>
              <a:rPr lang="en" sz="1800">
                <a:latin typeface="Lato"/>
                <a:ea typeface="Lato"/>
                <a:cs typeface="Lato"/>
                <a:sym typeface="Lato"/>
              </a:rPr>
              <a:t>Water heats and cools more slowly than land</a:t>
            </a:r>
            <a:endParaRPr sz="1800">
              <a:latin typeface="Lato"/>
              <a:ea typeface="Lato"/>
              <a:cs typeface="Lato"/>
              <a:sym typeface="Lato"/>
            </a:endParaRPr>
          </a:p>
          <a:p>
            <a:pPr marL="914400" lvl="1" indent="-342900" algn="l" rtl="0">
              <a:spcBef>
                <a:spcPts val="0"/>
              </a:spcBef>
              <a:spcAft>
                <a:spcPts val="0"/>
              </a:spcAft>
              <a:buSzPts val="1800"/>
              <a:buFont typeface="Lato"/>
              <a:buChar char="○"/>
            </a:pPr>
            <a:r>
              <a:rPr lang="en" sz="1800">
                <a:latin typeface="Lato"/>
                <a:ea typeface="Lato"/>
                <a:cs typeface="Lato"/>
                <a:sym typeface="Lato"/>
              </a:rPr>
              <a:t>High specific heat capacity</a:t>
            </a:r>
            <a:endParaRPr sz="1800">
              <a:latin typeface="Lato"/>
              <a:ea typeface="Lato"/>
              <a:cs typeface="Lato"/>
              <a:sym typeface="Lato"/>
            </a:endParaRPr>
          </a:p>
        </p:txBody>
      </p:sp>
      <p:pic>
        <p:nvPicPr>
          <p:cNvPr id="165" name="Google Shape;165;p26"/>
          <p:cNvPicPr preferRelativeResize="0"/>
          <p:nvPr/>
        </p:nvPicPr>
        <p:blipFill>
          <a:blip r:embed="rId3">
            <a:alphaModFix/>
          </a:blip>
          <a:stretch>
            <a:fillRect/>
          </a:stretch>
        </p:blipFill>
        <p:spPr>
          <a:xfrm>
            <a:off x="8531856" y="0"/>
            <a:ext cx="612145" cy="580800"/>
          </a:xfrm>
          <a:prstGeom prst="rect">
            <a:avLst/>
          </a:prstGeom>
          <a:noFill/>
          <a:ln>
            <a:noFill/>
          </a:ln>
        </p:spPr>
      </p:pic>
      <p:pic>
        <p:nvPicPr>
          <p:cNvPr id="166" name="Google Shape;166;p26"/>
          <p:cNvPicPr preferRelativeResize="0"/>
          <p:nvPr/>
        </p:nvPicPr>
        <p:blipFill>
          <a:blip r:embed="rId4">
            <a:alphaModFix/>
          </a:blip>
          <a:stretch>
            <a:fillRect/>
          </a:stretch>
        </p:blipFill>
        <p:spPr>
          <a:xfrm>
            <a:off x="6152775" y="3482825"/>
            <a:ext cx="2991226" cy="15599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27"/>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000">
                <a:latin typeface="Lato"/>
                <a:ea typeface="Lato"/>
                <a:cs typeface="Lato"/>
                <a:sym typeface="Lato"/>
              </a:rPr>
              <a:t>#3: Proximity to a Body of Water</a:t>
            </a:r>
            <a:endParaRPr sz="4000">
              <a:latin typeface="Lato"/>
              <a:ea typeface="Lato"/>
              <a:cs typeface="Lato"/>
              <a:sym typeface="Lato"/>
            </a:endParaRPr>
          </a:p>
        </p:txBody>
      </p:sp>
      <p:pic>
        <p:nvPicPr>
          <p:cNvPr id="172" name="Google Shape;172;p27"/>
          <p:cNvPicPr preferRelativeResize="0"/>
          <p:nvPr/>
        </p:nvPicPr>
        <p:blipFill rotWithShape="1">
          <a:blip r:embed="rId3">
            <a:alphaModFix/>
          </a:blip>
          <a:srcRect l="1216" t="7488" r="4452" b="3463"/>
          <a:stretch/>
        </p:blipFill>
        <p:spPr>
          <a:xfrm>
            <a:off x="4629550" y="2215926"/>
            <a:ext cx="4514452" cy="2447499"/>
          </a:xfrm>
          <a:prstGeom prst="rect">
            <a:avLst/>
          </a:prstGeom>
          <a:noFill/>
          <a:ln>
            <a:noFill/>
          </a:ln>
        </p:spPr>
      </p:pic>
      <p:pic>
        <p:nvPicPr>
          <p:cNvPr id="173" name="Google Shape;173;p27"/>
          <p:cNvPicPr preferRelativeResize="0"/>
          <p:nvPr/>
        </p:nvPicPr>
        <p:blipFill rotWithShape="1">
          <a:blip r:embed="rId4">
            <a:alphaModFix/>
          </a:blip>
          <a:srcRect t="7952"/>
          <a:stretch/>
        </p:blipFill>
        <p:spPr>
          <a:xfrm>
            <a:off x="0" y="2184726"/>
            <a:ext cx="4629549" cy="2509887"/>
          </a:xfrm>
          <a:prstGeom prst="rect">
            <a:avLst/>
          </a:prstGeom>
          <a:noFill/>
          <a:ln>
            <a:noFill/>
          </a:ln>
        </p:spPr>
      </p:pic>
      <p:sp>
        <p:nvSpPr>
          <p:cNvPr id="174" name="Google Shape;174;p27"/>
          <p:cNvSpPr txBox="1"/>
          <p:nvPr/>
        </p:nvSpPr>
        <p:spPr>
          <a:xfrm>
            <a:off x="605850" y="1283475"/>
            <a:ext cx="7932300" cy="7338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SzPts val="1800"/>
              <a:buFont typeface="Lato"/>
              <a:buChar char="●"/>
            </a:pPr>
            <a:r>
              <a:rPr lang="en" sz="1800">
                <a:latin typeface="Lato"/>
                <a:ea typeface="Lato"/>
                <a:cs typeface="Lato"/>
                <a:sym typeface="Lato"/>
              </a:rPr>
              <a:t>Which climate graph is from a location close to a body of water and which one is from a location far away from a body of water? </a:t>
            </a:r>
            <a:endParaRPr sz="1800">
              <a:latin typeface="Lato"/>
              <a:ea typeface="Lato"/>
              <a:cs typeface="Lato"/>
              <a:sym typeface="Lato"/>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28"/>
          <p:cNvSpPr txBox="1">
            <a:spLocks noGrp="1"/>
          </p:cNvSpPr>
          <p:nvPr>
            <p:ph type="title"/>
          </p:nvPr>
        </p:nvSpPr>
        <p:spPr>
          <a:xfrm>
            <a:off x="773700" y="1806450"/>
            <a:ext cx="7596600" cy="1530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a:latin typeface="Lato"/>
                <a:ea typeface="Lato"/>
                <a:cs typeface="Lato"/>
                <a:sym typeface="Lato"/>
              </a:rPr>
              <a:t>Practice for the Quiz</a:t>
            </a:r>
            <a:endParaRPr sz="4000">
              <a:latin typeface="Lato"/>
              <a:ea typeface="Lato"/>
              <a:cs typeface="Lato"/>
              <a:sym typeface="Lato"/>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29"/>
          <p:cNvSpPr txBox="1">
            <a:spLocks noGrp="1"/>
          </p:cNvSpPr>
          <p:nvPr>
            <p:ph type="body" idx="1"/>
          </p:nvPr>
        </p:nvSpPr>
        <p:spPr>
          <a:xfrm>
            <a:off x="311700" y="3691675"/>
            <a:ext cx="8832300" cy="11613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dirty="0">
                <a:latin typeface="Lato"/>
                <a:ea typeface="Lato"/>
                <a:cs typeface="Lato"/>
                <a:sym typeface="Lato"/>
              </a:rPr>
              <a:t>What is the average monthly precipitation in </a:t>
            </a:r>
            <a:r>
              <a:rPr lang="en" dirty="0" smtClean="0">
                <a:latin typeface="Lato"/>
                <a:ea typeface="Lato"/>
                <a:cs typeface="Lato"/>
                <a:sym typeface="Lato"/>
              </a:rPr>
              <a:t>May?	_______________________________</a:t>
            </a:r>
            <a:r>
              <a:rPr lang="en" dirty="0">
                <a:latin typeface="Lato"/>
                <a:ea typeface="Lato"/>
                <a:cs typeface="Lato"/>
                <a:sym typeface="Lato"/>
              </a:rPr>
              <a:t/>
            </a:r>
            <a:br>
              <a:rPr lang="en" dirty="0">
                <a:latin typeface="Lato"/>
                <a:ea typeface="Lato"/>
                <a:cs typeface="Lato"/>
                <a:sym typeface="Lato"/>
              </a:rPr>
            </a:br>
            <a:r>
              <a:rPr lang="en" dirty="0">
                <a:latin typeface="Lato"/>
                <a:ea typeface="Lato"/>
                <a:cs typeface="Lato"/>
                <a:sym typeface="Lato"/>
              </a:rPr>
              <a:t>What is the temperature range for this city?	</a:t>
            </a:r>
            <a:r>
              <a:rPr lang="en" dirty="0" smtClean="0">
                <a:latin typeface="Lato"/>
                <a:ea typeface="Lato"/>
                <a:cs typeface="Lato"/>
                <a:sym typeface="Lato"/>
              </a:rPr>
              <a:t>	_______________________________</a:t>
            </a:r>
            <a:r>
              <a:rPr lang="en" dirty="0">
                <a:latin typeface="Lato"/>
                <a:ea typeface="Lato"/>
                <a:cs typeface="Lato"/>
                <a:sym typeface="Lato"/>
              </a:rPr>
              <a:t/>
            </a:r>
            <a:br>
              <a:rPr lang="en" dirty="0">
                <a:latin typeface="Lato"/>
                <a:ea typeface="Lato"/>
                <a:cs typeface="Lato"/>
                <a:sym typeface="Lato"/>
              </a:rPr>
            </a:br>
            <a:r>
              <a:rPr lang="en" dirty="0">
                <a:latin typeface="Lato"/>
                <a:ea typeface="Lato"/>
                <a:cs typeface="Lato"/>
                <a:sym typeface="Lato"/>
              </a:rPr>
              <a:t>Which hemisphere would this city be found in</a:t>
            </a:r>
            <a:r>
              <a:rPr lang="en" dirty="0" smtClean="0">
                <a:latin typeface="Lato"/>
                <a:ea typeface="Lato"/>
                <a:cs typeface="Lato"/>
                <a:sym typeface="Lato"/>
              </a:rPr>
              <a:t>?</a:t>
            </a:r>
            <a:r>
              <a:rPr lang="en" dirty="0">
                <a:latin typeface="Lato"/>
                <a:ea typeface="Lato"/>
                <a:cs typeface="Lato"/>
                <a:sym typeface="Lato"/>
              </a:rPr>
              <a:t>	_______________________________</a:t>
            </a:r>
            <a:endParaRPr dirty="0">
              <a:latin typeface="Lato"/>
              <a:ea typeface="Lato"/>
              <a:cs typeface="Lato"/>
              <a:sym typeface="Lato"/>
            </a:endParaRPr>
          </a:p>
        </p:txBody>
      </p:sp>
      <p:pic>
        <p:nvPicPr>
          <p:cNvPr id="185" name="Google Shape;185;p29"/>
          <p:cNvPicPr preferRelativeResize="0"/>
          <p:nvPr/>
        </p:nvPicPr>
        <p:blipFill rotWithShape="1">
          <a:blip r:embed="rId3">
            <a:alphaModFix/>
          </a:blip>
          <a:srcRect t="1901" b="2055"/>
          <a:stretch/>
        </p:blipFill>
        <p:spPr>
          <a:xfrm>
            <a:off x="1264187" y="207375"/>
            <a:ext cx="6615625" cy="3328775"/>
          </a:xfrm>
          <a:prstGeom prst="rect">
            <a:avLst/>
          </a:prstGeom>
          <a:noFill/>
          <a:ln>
            <a:noFill/>
          </a:ln>
        </p:spPr>
      </p:pic>
      <p:pic>
        <p:nvPicPr>
          <p:cNvPr id="186" name="Google Shape;186;p29"/>
          <p:cNvPicPr preferRelativeResize="0"/>
          <p:nvPr/>
        </p:nvPicPr>
        <p:blipFill>
          <a:blip r:embed="rId4">
            <a:alphaModFix/>
          </a:blip>
          <a:stretch>
            <a:fillRect/>
          </a:stretch>
        </p:blipFill>
        <p:spPr>
          <a:xfrm>
            <a:off x="8531856" y="0"/>
            <a:ext cx="612145" cy="5808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30"/>
          <p:cNvSpPr txBox="1">
            <a:spLocks noGrp="1"/>
          </p:cNvSpPr>
          <p:nvPr>
            <p:ph type="body" idx="1"/>
          </p:nvPr>
        </p:nvSpPr>
        <p:spPr>
          <a:xfrm>
            <a:off x="311700" y="3691700"/>
            <a:ext cx="8832300" cy="12339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dirty="0">
                <a:latin typeface="Lato"/>
                <a:ea typeface="Lato"/>
                <a:cs typeface="Lato"/>
                <a:sym typeface="Lato"/>
              </a:rPr>
              <a:t>Which hemisphere would this city be found in?	</a:t>
            </a:r>
            <a:r>
              <a:rPr lang="en" dirty="0">
                <a:latin typeface="Lato"/>
                <a:ea typeface="Lato"/>
                <a:cs typeface="Lato"/>
                <a:sym typeface="Lato"/>
              </a:rPr>
              <a:t>	</a:t>
            </a:r>
            <a:r>
              <a:rPr lang="en" dirty="0" smtClean="0">
                <a:latin typeface="Lato"/>
                <a:ea typeface="Lato"/>
                <a:cs typeface="Lato"/>
                <a:sym typeface="Lato"/>
              </a:rPr>
              <a:t>________________________</a:t>
            </a:r>
            <a:r>
              <a:rPr lang="en" dirty="0">
                <a:latin typeface="Lato"/>
                <a:ea typeface="Lato"/>
                <a:cs typeface="Lato"/>
                <a:sym typeface="Lato"/>
              </a:rPr>
              <a:t/>
            </a:r>
            <a:br>
              <a:rPr lang="en" dirty="0">
                <a:latin typeface="Lato"/>
                <a:ea typeface="Lato"/>
                <a:cs typeface="Lato"/>
                <a:sym typeface="Lato"/>
              </a:rPr>
            </a:br>
            <a:r>
              <a:rPr lang="en" dirty="0">
                <a:latin typeface="Lato"/>
                <a:ea typeface="Lato"/>
                <a:cs typeface="Lato"/>
                <a:sym typeface="Lato"/>
              </a:rPr>
              <a:t>Do you think this city is far from or close to the equator</a:t>
            </a:r>
            <a:r>
              <a:rPr lang="en" dirty="0" smtClean="0">
                <a:latin typeface="Lato"/>
                <a:ea typeface="Lato"/>
                <a:cs typeface="Lato"/>
                <a:sym typeface="Lato"/>
              </a:rPr>
              <a:t>?</a:t>
            </a:r>
            <a:r>
              <a:rPr lang="en" dirty="0">
                <a:latin typeface="Lato"/>
                <a:ea typeface="Lato"/>
                <a:cs typeface="Lato"/>
                <a:sym typeface="Lato"/>
              </a:rPr>
              <a:t>	</a:t>
            </a:r>
            <a:r>
              <a:rPr lang="en" dirty="0" smtClean="0">
                <a:latin typeface="Lato"/>
                <a:ea typeface="Lato"/>
                <a:cs typeface="Lato"/>
                <a:sym typeface="Lato"/>
              </a:rPr>
              <a:t>________________________</a:t>
            </a:r>
            <a:r>
              <a:rPr lang="en" dirty="0">
                <a:latin typeface="Lato"/>
                <a:ea typeface="Lato"/>
                <a:cs typeface="Lato"/>
                <a:sym typeface="Lato"/>
              </a:rPr>
              <a:t/>
            </a:r>
            <a:br>
              <a:rPr lang="en" dirty="0">
                <a:latin typeface="Lato"/>
                <a:ea typeface="Lato"/>
                <a:cs typeface="Lato"/>
                <a:sym typeface="Lato"/>
              </a:rPr>
            </a:br>
            <a:r>
              <a:rPr lang="en" dirty="0">
                <a:latin typeface="Lato"/>
                <a:ea typeface="Lato"/>
                <a:cs typeface="Lato"/>
                <a:sym typeface="Lato"/>
              </a:rPr>
              <a:t>Do you think this city is far from or close to a body of water</a:t>
            </a:r>
            <a:r>
              <a:rPr lang="en" dirty="0" smtClean="0">
                <a:latin typeface="Lato"/>
                <a:ea typeface="Lato"/>
                <a:cs typeface="Lato"/>
                <a:sym typeface="Lato"/>
              </a:rPr>
              <a:t>?	________________________</a:t>
            </a:r>
            <a:endParaRPr dirty="0">
              <a:latin typeface="Lato"/>
              <a:ea typeface="Lato"/>
              <a:cs typeface="Lato"/>
              <a:sym typeface="Lato"/>
            </a:endParaRPr>
          </a:p>
        </p:txBody>
      </p:sp>
      <p:pic>
        <p:nvPicPr>
          <p:cNvPr id="192" name="Google Shape;192;p30"/>
          <p:cNvPicPr preferRelativeResize="0"/>
          <p:nvPr/>
        </p:nvPicPr>
        <p:blipFill rotWithShape="1">
          <a:blip r:embed="rId3">
            <a:alphaModFix/>
          </a:blip>
          <a:srcRect l="1997" t="2328" r="2418" b="2641"/>
          <a:stretch/>
        </p:blipFill>
        <p:spPr>
          <a:xfrm>
            <a:off x="1081925" y="339950"/>
            <a:ext cx="6980150" cy="3030275"/>
          </a:xfrm>
          <a:prstGeom prst="rect">
            <a:avLst/>
          </a:prstGeom>
          <a:noFill/>
          <a:ln>
            <a:noFill/>
          </a:ln>
        </p:spPr>
      </p:pic>
      <p:pic>
        <p:nvPicPr>
          <p:cNvPr id="193" name="Google Shape;193;p30"/>
          <p:cNvPicPr preferRelativeResize="0"/>
          <p:nvPr/>
        </p:nvPicPr>
        <p:blipFill>
          <a:blip r:embed="rId4">
            <a:alphaModFix/>
          </a:blip>
          <a:stretch>
            <a:fillRect/>
          </a:stretch>
        </p:blipFill>
        <p:spPr>
          <a:xfrm>
            <a:off x="8531856" y="0"/>
            <a:ext cx="612145" cy="5808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31"/>
          <p:cNvSpPr txBox="1">
            <a:spLocks noGrp="1"/>
          </p:cNvSpPr>
          <p:nvPr>
            <p:ph type="title"/>
          </p:nvPr>
        </p:nvSpPr>
        <p:spPr>
          <a:xfrm>
            <a:off x="773700" y="1806450"/>
            <a:ext cx="7596600" cy="1530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a:latin typeface="Lato"/>
                <a:ea typeface="Lato"/>
                <a:cs typeface="Lato"/>
                <a:sym typeface="Lato"/>
              </a:rPr>
              <a:t>Why are Climate</a:t>
            </a:r>
            <a:br>
              <a:rPr lang="en" sz="4000">
                <a:latin typeface="Lato"/>
                <a:ea typeface="Lato"/>
                <a:cs typeface="Lato"/>
                <a:sym typeface="Lato"/>
              </a:rPr>
            </a:br>
            <a:r>
              <a:rPr lang="en" sz="4000">
                <a:latin typeface="Lato"/>
                <a:ea typeface="Lato"/>
                <a:cs typeface="Lato"/>
                <a:sym typeface="Lato"/>
              </a:rPr>
              <a:t>Graphs Important?</a:t>
            </a:r>
            <a:endParaRPr sz="4000">
              <a:latin typeface="Lato"/>
              <a:ea typeface="Lato"/>
              <a:cs typeface="Lato"/>
              <a:sym typeface="Lato"/>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4"/>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000">
                <a:latin typeface="Lato"/>
                <a:ea typeface="Lato"/>
                <a:cs typeface="Lato"/>
                <a:sym typeface="Lato"/>
              </a:rPr>
              <a:t>Climate vs. Weather</a:t>
            </a:r>
            <a:endParaRPr sz="4000">
              <a:latin typeface="Lato"/>
              <a:ea typeface="Lato"/>
              <a:cs typeface="Lato"/>
              <a:sym typeface="Lato"/>
            </a:endParaRPr>
          </a:p>
        </p:txBody>
      </p:sp>
      <p:sp>
        <p:nvSpPr>
          <p:cNvPr id="69" name="Google Shape;69;p14"/>
          <p:cNvSpPr txBox="1">
            <a:spLocks noGrp="1"/>
          </p:cNvSpPr>
          <p:nvPr>
            <p:ph type="body" idx="1"/>
          </p:nvPr>
        </p:nvSpPr>
        <p:spPr>
          <a:xfrm>
            <a:off x="311700" y="4515975"/>
            <a:ext cx="8520600" cy="515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u="sng">
                <a:solidFill>
                  <a:schemeClr val="hlink"/>
                </a:solidFill>
                <a:latin typeface="Lato"/>
                <a:ea typeface="Lato"/>
                <a:cs typeface="Lato"/>
                <a:sym typeface="Lato"/>
                <a:hlinkClick r:id="rId3"/>
              </a:rPr>
              <a:t>https://www.youtube.com/watch?v=VHgyOa70Q7Y</a:t>
            </a:r>
            <a:r>
              <a:rPr lang="en">
                <a:latin typeface="Lato"/>
                <a:ea typeface="Lato"/>
                <a:cs typeface="Lato"/>
                <a:sym typeface="Lato"/>
              </a:rPr>
              <a:t>     (1:17)</a:t>
            </a:r>
            <a:endParaRPr>
              <a:latin typeface="Lato"/>
              <a:ea typeface="Lato"/>
              <a:cs typeface="Lato"/>
              <a:sym typeface="Lato"/>
            </a:endParaRPr>
          </a:p>
        </p:txBody>
      </p:sp>
      <p:pic>
        <p:nvPicPr>
          <p:cNvPr id="70" name="Google Shape;70;p14" descr="The second video of the CoCoRaHS Educational Series presents: Weather Vs. Climate.  Learn about the differences in this fun new video!" title="Weather vs Climate">
            <a:hlinkClick r:id="rId4"/>
          </p:cNvPr>
          <p:cNvPicPr preferRelativeResize="0"/>
          <p:nvPr/>
        </p:nvPicPr>
        <p:blipFill>
          <a:blip r:embed="rId5">
            <a:alphaModFix/>
          </a:blip>
          <a:stretch>
            <a:fillRect/>
          </a:stretch>
        </p:blipFill>
        <p:spPr>
          <a:xfrm>
            <a:off x="2511600" y="1286300"/>
            <a:ext cx="4120800" cy="3090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10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32"/>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000">
                <a:latin typeface="Lato"/>
                <a:ea typeface="Lato"/>
                <a:cs typeface="Lato"/>
                <a:sym typeface="Lato"/>
              </a:rPr>
              <a:t>Importance of Climate Graphs</a:t>
            </a:r>
            <a:endParaRPr sz="4000">
              <a:latin typeface="Lato"/>
              <a:ea typeface="Lato"/>
              <a:cs typeface="Lato"/>
              <a:sym typeface="Lato"/>
            </a:endParaRPr>
          </a:p>
        </p:txBody>
      </p:sp>
      <p:sp>
        <p:nvSpPr>
          <p:cNvPr id="204" name="Google Shape;204;p32"/>
          <p:cNvSpPr txBox="1">
            <a:spLocks noGrp="1"/>
          </p:cNvSpPr>
          <p:nvPr>
            <p:ph type="body" idx="1"/>
          </p:nvPr>
        </p:nvSpPr>
        <p:spPr>
          <a:xfrm>
            <a:off x="311700" y="1225225"/>
            <a:ext cx="8520600" cy="33540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Font typeface="Lato"/>
              <a:buChar char="●"/>
            </a:pPr>
            <a:r>
              <a:rPr lang="en">
                <a:latin typeface="Lato"/>
                <a:ea typeface="Lato"/>
                <a:cs typeface="Lato"/>
                <a:sym typeface="Lato"/>
              </a:rPr>
              <a:t>Why do we use climate graphs? What can they tell us?</a:t>
            </a:r>
            <a:endParaRPr>
              <a:latin typeface="Lato"/>
              <a:ea typeface="Lato"/>
              <a:cs typeface="Lato"/>
              <a:sym typeface="Lato"/>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33"/>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000">
                <a:latin typeface="Lato"/>
                <a:ea typeface="Lato"/>
                <a:cs typeface="Lato"/>
                <a:sym typeface="Lato"/>
              </a:rPr>
              <a:t>Where would you prefer to live?</a:t>
            </a:r>
            <a:endParaRPr sz="4000">
              <a:latin typeface="Lato"/>
              <a:ea typeface="Lato"/>
              <a:cs typeface="Lato"/>
              <a:sym typeface="Lato"/>
            </a:endParaRPr>
          </a:p>
        </p:txBody>
      </p:sp>
      <p:pic>
        <p:nvPicPr>
          <p:cNvPr id="210" name="Google Shape;210;p33"/>
          <p:cNvPicPr preferRelativeResize="0"/>
          <p:nvPr/>
        </p:nvPicPr>
        <p:blipFill>
          <a:blip r:embed="rId3">
            <a:alphaModFix/>
          </a:blip>
          <a:stretch>
            <a:fillRect/>
          </a:stretch>
        </p:blipFill>
        <p:spPr>
          <a:xfrm>
            <a:off x="0" y="1605400"/>
            <a:ext cx="4514724" cy="2598724"/>
          </a:xfrm>
          <a:prstGeom prst="rect">
            <a:avLst/>
          </a:prstGeom>
          <a:noFill/>
          <a:ln>
            <a:noFill/>
          </a:ln>
        </p:spPr>
      </p:pic>
      <p:pic>
        <p:nvPicPr>
          <p:cNvPr id="211" name="Google Shape;211;p33"/>
          <p:cNvPicPr preferRelativeResize="0"/>
          <p:nvPr/>
        </p:nvPicPr>
        <p:blipFill rotWithShape="1">
          <a:blip r:embed="rId4">
            <a:alphaModFix/>
          </a:blip>
          <a:srcRect t="2399" b="4238"/>
          <a:stretch/>
        </p:blipFill>
        <p:spPr>
          <a:xfrm>
            <a:off x="4629275" y="1605400"/>
            <a:ext cx="4514726" cy="25987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34"/>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000">
                <a:latin typeface="Lato"/>
                <a:ea typeface="Lato"/>
                <a:cs typeface="Lato"/>
                <a:sym typeface="Lato"/>
              </a:rPr>
              <a:t>Where would you prefer to live?</a:t>
            </a:r>
            <a:endParaRPr sz="4000">
              <a:latin typeface="Lato"/>
              <a:ea typeface="Lato"/>
              <a:cs typeface="Lato"/>
              <a:sym typeface="Lato"/>
            </a:endParaRPr>
          </a:p>
        </p:txBody>
      </p:sp>
      <p:pic>
        <p:nvPicPr>
          <p:cNvPr id="217" name="Google Shape;217;p34" title="Chart"/>
          <p:cNvPicPr preferRelativeResize="0"/>
          <p:nvPr/>
        </p:nvPicPr>
        <p:blipFill rotWithShape="1">
          <a:blip r:embed="rId3">
            <a:alphaModFix/>
          </a:blip>
          <a:srcRect l="2528" t="3116" r="2774" b="3842"/>
          <a:stretch/>
        </p:blipFill>
        <p:spPr>
          <a:xfrm>
            <a:off x="0" y="1523300"/>
            <a:ext cx="4504074" cy="2736299"/>
          </a:xfrm>
          <a:prstGeom prst="rect">
            <a:avLst/>
          </a:prstGeom>
          <a:noFill/>
          <a:ln>
            <a:noFill/>
          </a:ln>
        </p:spPr>
      </p:pic>
      <p:pic>
        <p:nvPicPr>
          <p:cNvPr id="218" name="Google Shape;218;p34" title="Chart"/>
          <p:cNvPicPr preferRelativeResize="0"/>
          <p:nvPr/>
        </p:nvPicPr>
        <p:blipFill rotWithShape="1">
          <a:blip r:embed="rId4">
            <a:alphaModFix/>
          </a:blip>
          <a:srcRect l="2239" t="3116" r="2066" b="3842"/>
          <a:stretch/>
        </p:blipFill>
        <p:spPr>
          <a:xfrm>
            <a:off x="4592875" y="1523300"/>
            <a:ext cx="4551126" cy="273629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35"/>
          <p:cNvSpPr txBox="1">
            <a:spLocks noGrp="1"/>
          </p:cNvSpPr>
          <p:nvPr>
            <p:ph type="title"/>
          </p:nvPr>
        </p:nvSpPr>
        <p:spPr>
          <a:xfrm>
            <a:off x="773700" y="1806450"/>
            <a:ext cx="7596600" cy="1530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a:latin typeface="Lato"/>
                <a:ea typeface="Lato"/>
                <a:cs typeface="Lato"/>
                <a:sym typeface="Lato"/>
              </a:rPr>
              <a:t>Quiz!</a:t>
            </a:r>
            <a:endParaRPr sz="4000">
              <a:latin typeface="Lato"/>
              <a:ea typeface="Lato"/>
              <a:cs typeface="Lato"/>
              <a:sym typeface="Lato"/>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36"/>
          <p:cNvSpPr txBox="1">
            <a:spLocks noGrp="1"/>
          </p:cNvSpPr>
          <p:nvPr>
            <p:ph type="title"/>
          </p:nvPr>
        </p:nvSpPr>
        <p:spPr>
          <a:xfrm>
            <a:off x="773700" y="1806450"/>
            <a:ext cx="7596600" cy="1530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a:latin typeface="Lato"/>
                <a:ea typeface="Lato"/>
                <a:cs typeface="Lato"/>
                <a:sym typeface="Lato"/>
              </a:rPr>
              <a:t>Let’s Make a Climate Graph Together</a:t>
            </a:r>
            <a:endParaRPr sz="4000">
              <a:latin typeface="Lato"/>
              <a:ea typeface="Lato"/>
              <a:cs typeface="Lato"/>
              <a:sym typeface="Lato"/>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pic>
        <p:nvPicPr>
          <p:cNvPr id="233" name="Google Shape;233;p37"/>
          <p:cNvPicPr preferRelativeResize="0"/>
          <p:nvPr/>
        </p:nvPicPr>
        <p:blipFill rotWithShape="1">
          <a:blip r:embed="rId3">
            <a:alphaModFix/>
          </a:blip>
          <a:srcRect t="28591" r="36708"/>
          <a:stretch/>
        </p:blipFill>
        <p:spPr>
          <a:xfrm>
            <a:off x="650850" y="425888"/>
            <a:ext cx="2583249" cy="4291723"/>
          </a:xfrm>
          <a:prstGeom prst="rect">
            <a:avLst/>
          </a:prstGeom>
          <a:noFill/>
          <a:ln>
            <a:noFill/>
          </a:ln>
        </p:spPr>
      </p:pic>
      <p:pic>
        <p:nvPicPr>
          <p:cNvPr id="234" name="Google Shape;234;p37"/>
          <p:cNvPicPr preferRelativeResize="0"/>
          <p:nvPr/>
        </p:nvPicPr>
        <p:blipFill rotWithShape="1">
          <a:blip r:embed="rId4">
            <a:alphaModFix/>
          </a:blip>
          <a:srcRect l="1555" t="8676" r="1205" b="7332"/>
          <a:stretch/>
        </p:blipFill>
        <p:spPr>
          <a:xfrm>
            <a:off x="3757575" y="72575"/>
            <a:ext cx="5305774" cy="8296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38"/>
          <p:cNvSpPr txBox="1">
            <a:spLocks noGrp="1"/>
          </p:cNvSpPr>
          <p:nvPr>
            <p:ph type="title"/>
          </p:nvPr>
        </p:nvSpPr>
        <p:spPr>
          <a:xfrm>
            <a:off x="311700" y="315925"/>
            <a:ext cx="88323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000">
                <a:latin typeface="Lato"/>
                <a:ea typeface="Lato"/>
                <a:cs typeface="Lato"/>
                <a:sym typeface="Lato"/>
              </a:rPr>
              <a:t>Part 1: Make Your Own Climate Graph</a:t>
            </a:r>
            <a:endParaRPr sz="4000">
              <a:latin typeface="Lato"/>
              <a:ea typeface="Lato"/>
              <a:cs typeface="Lato"/>
              <a:sym typeface="Lato"/>
            </a:endParaRPr>
          </a:p>
        </p:txBody>
      </p:sp>
      <p:sp>
        <p:nvSpPr>
          <p:cNvPr id="240" name="Google Shape;240;p38"/>
          <p:cNvSpPr txBox="1">
            <a:spLocks noGrp="1"/>
          </p:cNvSpPr>
          <p:nvPr>
            <p:ph type="body" idx="1"/>
          </p:nvPr>
        </p:nvSpPr>
        <p:spPr>
          <a:xfrm>
            <a:off x="311688" y="2571750"/>
            <a:ext cx="8520600" cy="24240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Font typeface="Lato"/>
              <a:buChar char="●"/>
            </a:pPr>
            <a:r>
              <a:rPr lang="en">
                <a:latin typeface="Lato"/>
                <a:ea typeface="Lato"/>
                <a:cs typeface="Lato"/>
                <a:sym typeface="Lato"/>
              </a:rPr>
              <a:t>Key elements...</a:t>
            </a:r>
            <a:endParaRPr sz="1800">
              <a:latin typeface="Lato"/>
              <a:ea typeface="Lato"/>
              <a:cs typeface="Lato"/>
              <a:sym typeface="Lato"/>
            </a:endParaRPr>
          </a:p>
          <a:p>
            <a:pPr marL="914400" lvl="1" indent="-342900" algn="l" rtl="0">
              <a:spcBef>
                <a:spcPts val="0"/>
              </a:spcBef>
              <a:spcAft>
                <a:spcPts val="0"/>
              </a:spcAft>
              <a:buSzPts val="1800"/>
              <a:buFont typeface="Lato"/>
              <a:buChar char="○"/>
            </a:pPr>
            <a:r>
              <a:rPr lang="en" sz="1800">
                <a:latin typeface="Lato"/>
                <a:ea typeface="Lato"/>
                <a:cs typeface="Lato"/>
                <a:sym typeface="Lato"/>
              </a:rPr>
              <a:t>Top: Location and year</a:t>
            </a:r>
            <a:endParaRPr sz="1800">
              <a:latin typeface="Lato"/>
              <a:ea typeface="Lato"/>
              <a:cs typeface="Lato"/>
              <a:sym typeface="Lato"/>
            </a:endParaRPr>
          </a:p>
          <a:p>
            <a:pPr marL="914400" lvl="1" indent="-342900" algn="l" rtl="0">
              <a:spcBef>
                <a:spcPts val="0"/>
              </a:spcBef>
              <a:spcAft>
                <a:spcPts val="0"/>
              </a:spcAft>
              <a:buSzPts val="1800"/>
              <a:buFont typeface="Lato"/>
              <a:buChar char="○"/>
            </a:pPr>
            <a:r>
              <a:rPr lang="en" sz="1800">
                <a:latin typeface="Lato"/>
                <a:ea typeface="Lato"/>
                <a:cs typeface="Lato"/>
                <a:sym typeface="Lato"/>
              </a:rPr>
              <a:t>Bottom: Months</a:t>
            </a:r>
            <a:endParaRPr sz="1800">
              <a:latin typeface="Lato"/>
              <a:ea typeface="Lato"/>
              <a:cs typeface="Lato"/>
              <a:sym typeface="Lato"/>
            </a:endParaRPr>
          </a:p>
          <a:p>
            <a:pPr marL="914400" lvl="1" indent="-342900" algn="l" rtl="0">
              <a:spcBef>
                <a:spcPts val="0"/>
              </a:spcBef>
              <a:spcAft>
                <a:spcPts val="0"/>
              </a:spcAft>
              <a:buSzPts val="1800"/>
              <a:buFont typeface="Lato"/>
              <a:buChar char="○"/>
            </a:pPr>
            <a:r>
              <a:rPr lang="en" sz="1800" b="1">
                <a:solidFill>
                  <a:srgbClr val="FF0000"/>
                </a:solidFill>
                <a:latin typeface="Lato"/>
                <a:ea typeface="Lato"/>
                <a:cs typeface="Lato"/>
                <a:sym typeface="Lato"/>
              </a:rPr>
              <a:t>Line graph in red</a:t>
            </a:r>
            <a:r>
              <a:rPr lang="en" sz="1800">
                <a:latin typeface="Lato"/>
                <a:ea typeface="Lato"/>
                <a:cs typeface="Lato"/>
                <a:sym typeface="Lato"/>
              </a:rPr>
              <a:t> (average temperature for each month)</a:t>
            </a:r>
            <a:endParaRPr sz="1800">
              <a:latin typeface="Lato"/>
              <a:ea typeface="Lato"/>
              <a:cs typeface="Lato"/>
              <a:sym typeface="Lato"/>
            </a:endParaRPr>
          </a:p>
          <a:p>
            <a:pPr marL="914400" lvl="1" indent="-342900" algn="l" rtl="0">
              <a:spcBef>
                <a:spcPts val="0"/>
              </a:spcBef>
              <a:spcAft>
                <a:spcPts val="0"/>
              </a:spcAft>
              <a:buSzPts val="1800"/>
              <a:buFont typeface="Lato"/>
              <a:buChar char="○"/>
            </a:pPr>
            <a:r>
              <a:rPr lang="en" sz="1800">
                <a:latin typeface="Lato"/>
                <a:ea typeface="Lato"/>
                <a:cs typeface="Lato"/>
                <a:sym typeface="Lato"/>
              </a:rPr>
              <a:t>Left: Scale for average temperature (°C)</a:t>
            </a:r>
            <a:endParaRPr sz="1800">
              <a:latin typeface="Lato"/>
              <a:ea typeface="Lato"/>
              <a:cs typeface="Lato"/>
              <a:sym typeface="Lato"/>
            </a:endParaRPr>
          </a:p>
          <a:p>
            <a:pPr marL="914400" lvl="1" indent="-342900" algn="l" rtl="0">
              <a:spcBef>
                <a:spcPts val="0"/>
              </a:spcBef>
              <a:spcAft>
                <a:spcPts val="0"/>
              </a:spcAft>
              <a:buSzPts val="1800"/>
              <a:buFont typeface="Lato"/>
              <a:buChar char="○"/>
            </a:pPr>
            <a:r>
              <a:rPr lang="en" sz="1800" b="1">
                <a:solidFill>
                  <a:srgbClr val="0000FF"/>
                </a:solidFill>
                <a:latin typeface="Lato"/>
                <a:ea typeface="Lato"/>
                <a:cs typeface="Lato"/>
                <a:sym typeface="Lato"/>
              </a:rPr>
              <a:t>Bar graph in blue</a:t>
            </a:r>
            <a:r>
              <a:rPr lang="en" sz="1800">
                <a:latin typeface="Lato"/>
                <a:ea typeface="Lato"/>
                <a:cs typeface="Lato"/>
                <a:sym typeface="Lato"/>
              </a:rPr>
              <a:t> (total precipitation for each month)</a:t>
            </a:r>
            <a:endParaRPr sz="1800">
              <a:latin typeface="Lato"/>
              <a:ea typeface="Lato"/>
              <a:cs typeface="Lato"/>
              <a:sym typeface="Lato"/>
            </a:endParaRPr>
          </a:p>
          <a:p>
            <a:pPr marL="914400" lvl="1" indent="-342900" algn="l" rtl="0">
              <a:spcBef>
                <a:spcPts val="0"/>
              </a:spcBef>
              <a:spcAft>
                <a:spcPts val="0"/>
              </a:spcAft>
              <a:buSzPts val="1800"/>
              <a:buFont typeface="Lato"/>
              <a:buChar char="○"/>
            </a:pPr>
            <a:r>
              <a:rPr lang="en" sz="1800">
                <a:latin typeface="Lato"/>
                <a:ea typeface="Lato"/>
                <a:cs typeface="Lato"/>
                <a:sym typeface="Lato"/>
              </a:rPr>
              <a:t>Right: Scale for total precipitation (mm)</a:t>
            </a:r>
            <a:endParaRPr>
              <a:latin typeface="Lato"/>
              <a:ea typeface="Lato"/>
              <a:cs typeface="Lato"/>
              <a:sym typeface="Lato"/>
            </a:endParaRPr>
          </a:p>
        </p:txBody>
      </p:sp>
      <p:pic>
        <p:nvPicPr>
          <p:cNvPr id="241" name="Google Shape;241;p38"/>
          <p:cNvPicPr preferRelativeResize="0"/>
          <p:nvPr/>
        </p:nvPicPr>
        <p:blipFill rotWithShape="1">
          <a:blip r:embed="rId3">
            <a:alphaModFix/>
          </a:blip>
          <a:srcRect l="610" t="2440" r="974" b="2979"/>
          <a:stretch/>
        </p:blipFill>
        <p:spPr>
          <a:xfrm>
            <a:off x="724050" y="1269450"/>
            <a:ext cx="7690926" cy="12298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39"/>
          <p:cNvSpPr txBox="1">
            <a:spLocks noGrp="1"/>
          </p:cNvSpPr>
          <p:nvPr>
            <p:ph type="title"/>
          </p:nvPr>
        </p:nvSpPr>
        <p:spPr>
          <a:xfrm>
            <a:off x="311700" y="315925"/>
            <a:ext cx="88323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000">
                <a:latin typeface="Lato"/>
                <a:ea typeface="Lato"/>
                <a:cs typeface="Lato"/>
                <a:sym typeface="Lato"/>
              </a:rPr>
              <a:t>Part 2: Make Your Own Climate Graph</a:t>
            </a:r>
            <a:endParaRPr sz="4000">
              <a:latin typeface="Lato"/>
              <a:ea typeface="Lato"/>
              <a:cs typeface="Lato"/>
              <a:sym typeface="Lato"/>
            </a:endParaRPr>
          </a:p>
        </p:txBody>
      </p:sp>
      <p:sp>
        <p:nvSpPr>
          <p:cNvPr id="247" name="Google Shape;247;p39"/>
          <p:cNvSpPr txBox="1">
            <a:spLocks noGrp="1"/>
          </p:cNvSpPr>
          <p:nvPr>
            <p:ph type="body" idx="1"/>
          </p:nvPr>
        </p:nvSpPr>
        <p:spPr>
          <a:xfrm>
            <a:off x="311700" y="3065375"/>
            <a:ext cx="8520600" cy="18456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Font typeface="Lato"/>
              <a:buChar char="●"/>
            </a:pPr>
            <a:r>
              <a:rPr lang="en">
                <a:latin typeface="Lato"/>
                <a:ea typeface="Lato"/>
                <a:cs typeface="Lato"/>
                <a:sym typeface="Lato"/>
              </a:rPr>
              <a:t>Now we’re going to make climate graphs online</a:t>
            </a:r>
            <a:endParaRPr>
              <a:latin typeface="Lato"/>
              <a:ea typeface="Lato"/>
              <a:cs typeface="Lato"/>
              <a:sym typeface="Lato"/>
            </a:endParaRPr>
          </a:p>
          <a:p>
            <a:pPr marL="457200" lvl="0" indent="-342900" algn="l" rtl="0">
              <a:spcBef>
                <a:spcPts val="0"/>
              </a:spcBef>
              <a:spcAft>
                <a:spcPts val="0"/>
              </a:spcAft>
              <a:buSzPts val="1800"/>
              <a:buFont typeface="Lato"/>
              <a:buChar char="●"/>
            </a:pPr>
            <a:r>
              <a:rPr lang="en">
                <a:latin typeface="Lato"/>
                <a:ea typeface="Lato"/>
                <a:cs typeface="Lato"/>
                <a:sym typeface="Lato"/>
              </a:rPr>
              <a:t>Go to Mr. Fitch’s climate graph page and click on the photo of a climate graph to see the instructions for making a climate graph online</a:t>
            </a:r>
            <a:endParaRPr>
              <a:latin typeface="Lato"/>
              <a:ea typeface="Lato"/>
              <a:cs typeface="Lato"/>
              <a:sym typeface="Lato"/>
            </a:endParaRPr>
          </a:p>
          <a:p>
            <a:pPr marL="457200" lvl="0" indent="-342900" algn="l" rtl="0">
              <a:spcBef>
                <a:spcPts val="0"/>
              </a:spcBef>
              <a:spcAft>
                <a:spcPts val="0"/>
              </a:spcAft>
              <a:buSzPts val="1800"/>
              <a:buFont typeface="Lato"/>
              <a:buChar char="●"/>
            </a:pPr>
            <a:r>
              <a:rPr lang="en">
                <a:latin typeface="Lato"/>
                <a:ea typeface="Lato"/>
                <a:cs typeface="Lato"/>
                <a:sym typeface="Lato"/>
              </a:rPr>
              <a:t>Once you are finished: Take a screenshot, rename the file as your name, and email it to Mr. Fitch (</a:t>
            </a:r>
            <a:r>
              <a:rPr lang="en" u="sng">
                <a:solidFill>
                  <a:schemeClr val="hlink"/>
                </a:solidFill>
                <a:latin typeface="Lato"/>
                <a:ea typeface="Lato"/>
                <a:cs typeface="Lato"/>
                <a:sym typeface="Lato"/>
                <a:hlinkClick r:id="rId3"/>
              </a:rPr>
              <a:t>dave.fitch@ocdsb.ca</a:t>
            </a:r>
            <a:r>
              <a:rPr lang="en">
                <a:latin typeface="Lato"/>
                <a:ea typeface="Lato"/>
                <a:cs typeface="Lato"/>
                <a:sym typeface="Lato"/>
              </a:rPr>
              <a:t>)</a:t>
            </a:r>
            <a:endParaRPr>
              <a:latin typeface="Lato"/>
              <a:ea typeface="Lato"/>
              <a:cs typeface="Lato"/>
              <a:sym typeface="Lato"/>
            </a:endParaRPr>
          </a:p>
        </p:txBody>
      </p:sp>
      <p:pic>
        <p:nvPicPr>
          <p:cNvPr id="248" name="Google Shape;248;p39"/>
          <p:cNvPicPr preferRelativeResize="0"/>
          <p:nvPr/>
        </p:nvPicPr>
        <p:blipFill rotWithShape="1">
          <a:blip r:embed="rId4">
            <a:alphaModFix/>
          </a:blip>
          <a:srcRect l="1332" t="8558" r="1381" b="6953"/>
          <a:stretch/>
        </p:blipFill>
        <p:spPr>
          <a:xfrm>
            <a:off x="400674" y="1455750"/>
            <a:ext cx="8342651" cy="13934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5"/>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000">
                <a:latin typeface="Lato"/>
                <a:ea typeface="Lato"/>
                <a:cs typeface="Lato"/>
                <a:sym typeface="Lato"/>
              </a:rPr>
              <a:t>Climate vs. Weather</a:t>
            </a:r>
            <a:endParaRPr sz="4000">
              <a:latin typeface="Lato"/>
              <a:ea typeface="Lato"/>
              <a:cs typeface="Lato"/>
              <a:sym typeface="Lato"/>
            </a:endParaRPr>
          </a:p>
        </p:txBody>
      </p:sp>
      <p:sp>
        <p:nvSpPr>
          <p:cNvPr id="76" name="Google Shape;76;p15"/>
          <p:cNvSpPr txBox="1">
            <a:spLocks noGrp="1"/>
          </p:cNvSpPr>
          <p:nvPr>
            <p:ph type="body" idx="1"/>
          </p:nvPr>
        </p:nvSpPr>
        <p:spPr>
          <a:xfrm>
            <a:off x="311700" y="1225225"/>
            <a:ext cx="8220300" cy="33540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Font typeface="Lato"/>
              <a:buChar char="●"/>
            </a:pPr>
            <a:r>
              <a:rPr lang="en">
                <a:latin typeface="Lato"/>
                <a:ea typeface="Lato"/>
                <a:cs typeface="Lato"/>
                <a:sym typeface="Lato"/>
              </a:rPr>
              <a:t>What is </a:t>
            </a:r>
            <a:r>
              <a:rPr lang="en" b="1" i="1">
                <a:latin typeface="Lato"/>
                <a:ea typeface="Lato"/>
                <a:cs typeface="Lato"/>
                <a:sym typeface="Lato"/>
              </a:rPr>
              <a:t>climate</a:t>
            </a:r>
            <a:r>
              <a:rPr lang="en">
                <a:latin typeface="Lato"/>
                <a:ea typeface="Lato"/>
                <a:cs typeface="Lato"/>
                <a:sym typeface="Lato"/>
              </a:rPr>
              <a:t>?</a:t>
            </a:r>
            <a:endParaRPr>
              <a:latin typeface="Lato"/>
              <a:ea typeface="Lato"/>
              <a:cs typeface="Lato"/>
              <a:sym typeface="Lato"/>
            </a:endParaRPr>
          </a:p>
          <a:p>
            <a:pPr marL="914400" lvl="1" indent="-342900" algn="l" rtl="0">
              <a:spcBef>
                <a:spcPts val="0"/>
              </a:spcBef>
              <a:spcAft>
                <a:spcPts val="0"/>
              </a:spcAft>
              <a:buSzPts val="1800"/>
              <a:buFont typeface="Lato"/>
              <a:buChar char="○"/>
            </a:pPr>
            <a:r>
              <a:rPr lang="en" sz="1800">
                <a:latin typeface="Lato"/>
                <a:ea typeface="Lato"/>
                <a:cs typeface="Lato"/>
                <a:sym typeface="Lato"/>
              </a:rPr>
              <a:t>Seasonal weather patterns observed over many years for a specific area</a:t>
            </a:r>
            <a:endParaRPr sz="1800">
              <a:latin typeface="Lato"/>
              <a:ea typeface="Lato"/>
              <a:cs typeface="Lato"/>
              <a:sym typeface="Lato"/>
            </a:endParaRPr>
          </a:p>
          <a:p>
            <a:pPr marL="914400" lvl="1" indent="-342900" algn="l" rtl="0">
              <a:spcBef>
                <a:spcPts val="0"/>
              </a:spcBef>
              <a:spcAft>
                <a:spcPts val="0"/>
              </a:spcAft>
              <a:buSzPts val="1800"/>
              <a:buFont typeface="Lato"/>
              <a:buChar char="○"/>
            </a:pPr>
            <a:r>
              <a:rPr lang="en" sz="1800">
                <a:latin typeface="Lato"/>
                <a:ea typeface="Lato"/>
                <a:cs typeface="Lato"/>
                <a:sym typeface="Lato"/>
              </a:rPr>
              <a:t>“Climate is what you expect”</a:t>
            </a:r>
            <a:endParaRPr sz="1800">
              <a:latin typeface="Lato"/>
              <a:ea typeface="Lato"/>
              <a:cs typeface="Lato"/>
              <a:sym typeface="Lato"/>
            </a:endParaRPr>
          </a:p>
          <a:p>
            <a:pPr marL="0" lvl="0" indent="0" algn="l" rtl="0">
              <a:spcBef>
                <a:spcPts val="0"/>
              </a:spcBef>
              <a:spcAft>
                <a:spcPts val="0"/>
              </a:spcAft>
              <a:buNone/>
            </a:pPr>
            <a:endParaRPr sz="1800">
              <a:latin typeface="Lato"/>
              <a:ea typeface="Lato"/>
              <a:cs typeface="Lato"/>
              <a:sym typeface="Lato"/>
            </a:endParaRPr>
          </a:p>
          <a:p>
            <a:pPr marL="457200" lvl="0" indent="-342900" algn="l" rtl="0">
              <a:spcBef>
                <a:spcPts val="0"/>
              </a:spcBef>
              <a:spcAft>
                <a:spcPts val="0"/>
              </a:spcAft>
              <a:buSzPts val="1800"/>
              <a:buFont typeface="Lato"/>
              <a:buChar char="●"/>
            </a:pPr>
            <a:r>
              <a:rPr lang="en">
                <a:latin typeface="Lato"/>
                <a:ea typeface="Lato"/>
                <a:cs typeface="Lato"/>
                <a:sym typeface="Lato"/>
              </a:rPr>
              <a:t>What is </a:t>
            </a:r>
            <a:r>
              <a:rPr lang="en" b="1" i="1">
                <a:latin typeface="Lato"/>
                <a:ea typeface="Lato"/>
                <a:cs typeface="Lato"/>
                <a:sym typeface="Lato"/>
              </a:rPr>
              <a:t>weather</a:t>
            </a:r>
            <a:r>
              <a:rPr lang="en">
                <a:latin typeface="Lato"/>
                <a:ea typeface="Lato"/>
                <a:cs typeface="Lato"/>
                <a:sym typeface="Lato"/>
              </a:rPr>
              <a:t>?</a:t>
            </a:r>
            <a:endParaRPr>
              <a:latin typeface="Lato"/>
              <a:ea typeface="Lato"/>
              <a:cs typeface="Lato"/>
              <a:sym typeface="Lato"/>
            </a:endParaRPr>
          </a:p>
          <a:p>
            <a:pPr marL="914400" lvl="1" indent="-342900" algn="l" rtl="0">
              <a:spcBef>
                <a:spcPts val="0"/>
              </a:spcBef>
              <a:spcAft>
                <a:spcPts val="0"/>
              </a:spcAft>
              <a:buSzPts val="1800"/>
              <a:buFont typeface="Lato"/>
              <a:buChar char="○"/>
            </a:pPr>
            <a:r>
              <a:rPr lang="en" sz="1800">
                <a:latin typeface="Lato"/>
                <a:ea typeface="Lato"/>
                <a:cs typeface="Lato"/>
                <a:sym typeface="Lato"/>
              </a:rPr>
              <a:t>Short-term changes in the atmosphere (temperature, precipitation, cloudiness, wind, etc.)</a:t>
            </a:r>
            <a:endParaRPr sz="1800">
              <a:latin typeface="Lato"/>
              <a:ea typeface="Lato"/>
              <a:cs typeface="Lato"/>
              <a:sym typeface="Lato"/>
            </a:endParaRPr>
          </a:p>
          <a:p>
            <a:pPr marL="914400" lvl="1" indent="-342900" algn="l" rtl="0">
              <a:spcBef>
                <a:spcPts val="0"/>
              </a:spcBef>
              <a:spcAft>
                <a:spcPts val="0"/>
              </a:spcAft>
              <a:buSzPts val="1800"/>
              <a:buFont typeface="Lato"/>
              <a:buChar char="○"/>
            </a:pPr>
            <a:r>
              <a:rPr lang="en" sz="1800">
                <a:latin typeface="Lato"/>
                <a:ea typeface="Lato"/>
                <a:cs typeface="Lato"/>
                <a:sym typeface="Lato"/>
              </a:rPr>
              <a:t>“Weather is what you get”</a:t>
            </a:r>
            <a:endParaRPr sz="1800">
              <a:latin typeface="Lato"/>
              <a:ea typeface="Lato"/>
              <a:cs typeface="Lato"/>
              <a:sym typeface="Lato"/>
            </a:endParaRPr>
          </a:p>
        </p:txBody>
      </p:sp>
      <p:pic>
        <p:nvPicPr>
          <p:cNvPr id="77" name="Google Shape;77;p15"/>
          <p:cNvPicPr preferRelativeResize="0"/>
          <p:nvPr/>
        </p:nvPicPr>
        <p:blipFill>
          <a:blip r:embed="rId3">
            <a:alphaModFix/>
          </a:blip>
          <a:stretch>
            <a:fillRect/>
          </a:stretch>
        </p:blipFill>
        <p:spPr>
          <a:xfrm>
            <a:off x="8531856" y="0"/>
            <a:ext cx="612145" cy="580800"/>
          </a:xfrm>
          <a:prstGeom prst="rect">
            <a:avLst/>
          </a:prstGeom>
          <a:noFill/>
          <a:ln>
            <a:noFill/>
          </a:ln>
        </p:spPr>
      </p:pic>
      <p:pic>
        <p:nvPicPr>
          <p:cNvPr id="78" name="Google Shape;78;p15"/>
          <p:cNvPicPr preferRelativeResize="0"/>
          <p:nvPr/>
        </p:nvPicPr>
        <p:blipFill>
          <a:blip r:embed="rId4">
            <a:alphaModFix/>
          </a:blip>
          <a:stretch>
            <a:fillRect/>
          </a:stretch>
        </p:blipFill>
        <p:spPr>
          <a:xfrm>
            <a:off x="5910125" y="3552375"/>
            <a:ext cx="451230" cy="1337575"/>
          </a:xfrm>
          <a:prstGeom prst="rect">
            <a:avLst/>
          </a:prstGeom>
          <a:noFill/>
          <a:ln>
            <a:noFill/>
          </a:ln>
        </p:spPr>
      </p:pic>
      <p:pic>
        <p:nvPicPr>
          <p:cNvPr id="79" name="Google Shape;79;p15"/>
          <p:cNvPicPr preferRelativeResize="0"/>
          <p:nvPr/>
        </p:nvPicPr>
        <p:blipFill>
          <a:blip r:embed="rId5">
            <a:alphaModFix/>
          </a:blip>
          <a:stretch>
            <a:fillRect/>
          </a:stretch>
        </p:blipFill>
        <p:spPr>
          <a:xfrm>
            <a:off x="6696725" y="3552375"/>
            <a:ext cx="1337575" cy="13375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6"/>
          <p:cNvSpPr txBox="1">
            <a:spLocks noGrp="1"/>
          </p:cNvSpPr>
          <p:nvPr>
            <p:ph type="title"/>
          </p:nvPr>
        </p:nvSpPr>
        <p:spPr>
          <a:xfrm>
            <a:off x="773700" y="1806450"/>
            <a:ext cx="7596600" cy="1530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a:latin typeface="Lato"/>
                <a:ea typeface="Lato"/>
                <a:cs typeface="Lato"/>
                <a:sym typeface="Lato"/>
              </a:rPr>
              <a:t>So, how can we record climate?</a:t>
            </a:r>
            <a:endParaRPr sz="4000">
              <a:latin typeface="Lato"/>
              <a:ea typeface="Lato"/>
              <a:cs typeface="Lato"/>
              <a:sym typeface="Lato"/>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7"/>
          <p:cNvPicPr preferRelativeResize="0"/>
          <p:nvPr/>
        </p:nvPicPr>
        <p:blipFill>
          <a:blip r:embed="rId3">
            <a:alphaModFix/>
          </a:blip>
          <a:stretch>
            <a:fillRect/>
          </a:stretch>
        </p:blipFill>
        <p:spPr>
          <a:xfrm>
            <a:off x="1922413" y="152400"/>
            <a:ext cx="5299170" cy="4838701"/>
          </a:xfrm>
          <a:prstGeom prst="rect">
            <a:avLst/>
          </a:prstGeom>
          <a:noFill/>
          <a:ln>
            <a:noFill/>
          </a:ln>
        </p:spPr>
      </p:pic>
      <p:sp>
        <p:nvSpPr>
          <p:cNvPr id="90" name="Google Shape;90;p17"/>
          <p:cNvSpPr txBox="1"/>
          <p:nvPr/>
        </p:nvSpPr>
        <p:spPr>
          <a:xfrm>
            <a:off x="5162325" y="232650"/>
            <a:ext cx="798900" cy="309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500" b="1">
                <a:solidFill>
                  <a:srgbClr val="666666"/>
                </a:solidFill>
              </a:rPr>
              <a:t>(2008)</a:t>
            </a:r>
            <a:endParaRPr sz="1500" b="1">
              <a:solidFill>
                <a:srgbClr val="666666"/>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8"/>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000">
                <a:latin typeface="Lato"/>
                <a:ea typeface="Lato"/>
                <a:cs typeface="Lato"/>
                <a:sym typeface="Lato"/>
              </a:rPr>
              <a:t>Key Elements of Climate Graphs</a:t>
            </a:r>
            <a:endParaRPr sz="4000">
              <a:latin typeface="Lato"/>
              <a:ea typeface="Lato"/>
              <a:cs typeface="Lato"/>
              <a:sym typeface="Lato"/>
            </a:endParaRPr>
          </a:p>
        </p:txBody>
      </p:sp>
      <p:sp>
        <p:nvSpPr>
          <p:cNvPr id="96" name="Google Shape;96;p18"/>
          <p:cNvSpPr txBox="1">
            <a:spLocks noGrp="1"/>
          </p:cNvSpPr>
          <p:nvPr>
            <p:ph type="body" idx="1"/>
          </p:nvPr>
        </p:nvSpPr>
        <p:spPr>
          <a:xfrm>
            <a:off x="311700" y="1225225"/>
            <a:ext cx="4766100" cy="33540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Font typeface="Lato"/>
              <a:buChar char="●"/>
            </a:pPr>
            <a:r>
              <a:rPr lang="en">
                <a:latin typeface="Lato"/>
                <a:ea typeface="Lato"/>
                <a:cs typeface="Lato"/>
                <a:sym typeface="Lato"/>
              </a:rPr>
              <a:t>Top: Location and year</a:t>
            </a:r>
            <a:endParaRPr>
              <a:latin typeface="Lato"/>
              <a:ea typeface="Lato"/>
              <a:cs typeface="Lato"/>
              <a:sym typeface="Lato"/>
            </a:endParaRPr>
          </a:p>
          <a:p>
            <a:pPr marL="457200" lvl="0" indent="-342900" algn="l" rtl="0">
              <a:spcBef>
                <a:spcPts val="0"/>
              </a:spcBef>
              <a:spcAft>
                <a:spcPts val="0"/>
              </a:spcAft>
              <a:buSzPts val="1800"/>
              <a:buFont typeface="Lato"/>
              <a:buChar char="●"/>
            </a:pPr>
            <a:r>
              <a:rPr lang="en">
                <a:latin typeface="Lato"/>
                <a:ea typeface="Lato"/>
                <a:cs typeface="Lato"/>
                <a:sym typeface="Lato"/>
              </a:rPr>
              <a:t>Bottom: Months</a:t>
            </a:r>
            <a:endParaRPr>
              <a:latin typeface="Lato"/>
              <a:ea typeface="Lato"/>
              <a:cs typeface="Lato"/>
              <a:sym typeface="Lato"/>
            </a:endParaRPr>
          </a:p>
          <a:p>
            <a:pPr marL="457200" lvl="0" indent="-342900" algn="l" rtl="0">
              <a:spcBef>
                <a:spcPts val="0"/>
              </a:spcBef>
              <a:spcAft>
                <a:spcPts val="0"/>
              </a:spcAft>
              <a:buSzPts val="1800"/>
              <a:buFont typeface="Lato"/>
              <a:buChar char="●"/>
            </a:pPr>
            <a:r>
              <a:rPr lang="en" b="1">
                <a:solidFill>
                  <a:srgbClr val="FF0000"/>
                </a:solidFill>
                <a:latin typeface="Lato"/>
                <a:ea typeface="Lato"/>
                <a:cs typeface="Lato"/>
                <a:sym typeface="Lato"/>
              </a:rPr>
              <a:t>Line graph in red</a:t>
            </a:r>
            <a:r>
              <a:rPr lang="en">
                <a:latin typeface="Lato"/>
                <a:ea typeface="Lato"/>
                <a:cs typeface="Lato"/>
                <a:sym typeface="Lato"/>
              </a:rPr>
              <a:t> (average temperature for each month)</a:t>
            </a:r>
            <a:endParaRPr>
              <a:latin typeface="Lato"/>
              <a:ea typeface="Lato"/>
              <a:cs typeface="Lato"/>
              <a:sym typeface="Lato"/>
            </a:endParaRPr>
          </a:p>
          <a:p>
            <a:pPr marL="457200" lvl="0" indent="-342900" algn="l" rtl="0">
              <a:spcBef>
                <a:spcPts val="0"/>
              </a:spcBef>
              <a:spcAft>
                <a:spcPts val="0"/>
              </a:spcAft>
              <a:buSzPts val="1800"/>
              <a:buFont typeface="Lato"/>
              <a:buChar char="●"/>
            </a:pPr>
            <a:r>
              <a:rPr lang="en">
                <a:latin typeface="Lato"/>
                <a:ea typeface="Lato"/>
                <a:cs typeface="Lato"/>
                <a:sym typeface="Lato"/>
              </a:rPr>
              <a:t>Left: Scale for average temperature (°C)</a:t>
            </a:r>
            <a:endParaRPr>
              <a:latin typeface="Lato"/>
              <a:ea typeface="Lato"/>
              <a:cs typeface="Lato"/>
              <a:sym typeface="Lato"/>
            </a:endParaRPr>
          </a:p>
          <a:p>
            <a:pPr marL="457200" lvl="0" indent="-342900" algn="l" rtl="0">
              <a:spcBef>
                <a:spcPts val="0"/>
              </a:spcBef>
              <a:spcAft>
                <a:spcPts val="0"/>
              </a:spcAft>
              <a:buSzPts val="1800"/>
              <a:buFont typeface="Lato"/>
              <a:buChar char="●"/>
            </a:pPr>
            <a:r>
              <a:rPr lang="en" b="1">
                <a:solidFill>
                  <a:srgbClr val="0000FF"/>
                </a:solidFill>
                <a:latin typeface="Lato"/>
                <a:ea typeface="Lato"/>
                <a:cs typeface="Lato"/>
                <a:sym typeface="Lato"/>
              </a:rPr>
              <a:t>Bar graph in blue</a:t>
            </a:r>
            <a:r>
              <a:rPr lang="en">
                <a:latin typeface="Lato"/>
                <a:ea typeface="Lato"/>
                <a:cs typeface="Lato"/>
                <a:sym typeface="Lato"/>
              </a:rPr>
              <a:t> (total precipitation for each month)</a:t>
            </a:r>
            <a:endParaRPr>
              <a:latin typeface="Lato"/>
              <a:ea typeface="Lato"/>
              <a:cs typeface="Lato"/>
              <a:sym typeface="Lato"/>
            </a:endParaRPr>
          </a:p>
          <a:p>
            <a:pPr marL="457200" lvl="0" indent="-342900" algn="l" rtl="0">
              <a:spcBef>
                <a:spcPts val="0"/>
              </a:spcBef>
              <a:spcAft>
                <a:spcPts val="0"/>
              </a:spcAft>
              <a:buSzPts val="1800"/>
              <a:buFont typeface="Lato"/>
              <a:buChar char="●"/>
            </a:pPr>
            <a:r>
              <a:rPr lang="en">
                <a:latin typeface="Lato"/>
                <a:ea typeface="Lato"/>
                <a:cs typeface="Lato"/>
                <a:sym typeface="Lato"/>
              </a:rPr>
              <a:t>Right: Scale for total precipitation (mm)</a:t>
            </a:r>
            <a:endParaRPr b="1">
              <a:latin typeface="Lato"/>
              <a:ea typeface="Lato"/>
              <a:cs typeface="Lato"/>
              <a:sym typeface="Lato"/>
            </a:endParaRPr>
          </a:p>
        </p:txBody>
      </p:sp>
      <p:pic>
        <p:nvPicPr>
          <p:cNvPr id="97" name="Google Shape;97;p18"/>
          <p:cNvPicPr preferRelativeResize="0"/>
          <p:nvPr/>
        </p:nvPicPr>
        <p:blipFill>
          <a:blip r:embed="rId3">
            <a:alphaModFix/>
          </a:blip>
          <a:stretch>
            <a:fillRect/>
          </a:stretch>
        </p:blipFill>
        <p:spPr>
          <a:xfrm>
            <a:off x="5019002" y="1225225"/>
            <a:ext cx="3975773" cy="3630300"/>
          </a:xfrm>
          <a:prstGeom prst="rect">
            <a:avLst/>
          </a:prstGeom>
          <a:noFill/>
          <a:ln>
            <a:noFill/>
          </a:ln>
        </p:spPr>
      </p:pic>
      <p:sp>
        <p:nvSpPr>
          <p:cNvPr id="98" name="Google Shape;98;p18"/>
          <p:cNvSpPr txBox="1"/>
          <p:nvPr/>
        </p:nvSpPr>
        <p:spPr>
          <a:xfrm>
            <a:off x="7443700" y="1277075"/>
            <a:ext cx="634500" cy="247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rgbClr val="666666"/>
                </a:solidFill>
              </a:rPr>
              <a:t>(2008)</a:t>
            </a:r>
            <a:endParaRPr sz="1200" b="1">
              <a:solidFill>
                <a:srgbClr val="666666"/>
              </a:solidFill>
            </a:endParaRPr>
          </a:p>
        </p:txBody>
      </p:sp>
      <p:pic>
        <p:nvPicPr>
          <p:cNvPr id="99" name="Google Shape;99;p18"/>
          <p:cNvPicPr preferRelativeResize="0"/>
          <p:nvPr/>
        </p:nvPicPr>
        <p:blipFill>
          <a:blip r:embed="rId4">
            <a:alphaModFix/>
          </a:blip>
          <a:stretch>
            <a:fillRect/>
          </a:stretch>
        </p:blipFill>
        <p:spPr>
          <a:xfrm>
            <a:off x="8531856" y="0"/>
            <a:ext cx="612145" cy="5808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9"/>
          <p:cNvSpPr txBox="1">
            <a:spLocks noGrp="1"/>
          </p:cNvSpPr>
          <p:nvPr>
            <p:ph type="title"/>
          </p:nvPr>
        </p:nvSpPr>
        <p:spPr>
          <a:xfrm>
            <a:off x="773700" y="1806450"/>
            <a:ext cx="7596600" cy="1530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a:latin typeface="Lato"/>
                <a:ea typeface="Lato"/>
                <a:cs typeface="Lato"/>
                <a:sym typeface="Lato"/>
              </a:rPr>
              <a:t>Three Factors that</a:t>
            </a:r>
            <a:br>
              <a:rPr lang="en" sz="4000">
                <a:latin typeface="Lato"/>
                <a:ea typeface="Lato"/>
                <a:cs typeface="Lato"/>
                <a:sym typeface="Lato"/>
              </a:rPr>
            </a:br>
            <a:r>
              <a:rPr lang="en" sz="4000">
                <a:latin typeface="Lato"/>
                <a:ea typeface="Lato"/>
                <a:cs typeface="Lato"/>
                <a:sym typeface="Lato"/>
              </a:rPr>
              <a:t>Influence Climate</a:t>
            </a:r>
            <a:endParaRPr sz="4000">
              <a:latin typeface="Lato"/>
              <a:ea typeface="Lato"/>
              <a:cs typeface="Lato"/>
              <a:sym typeface="Lato"/>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20"/>
          <p:cNvSpPr txBox="1">
            <a:spLocks noGrp="1"/>
          </p:cNvSpPr>
          <p:nvPr>
            <p:ph type="title"/>
          </p:nvPr>
        </p:nvSpPr>
        <p:spPr>
          <a:xfrm>
            <a:off x="311700" y="315925"/>
            <a:ext cx="88323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000">
                <a:latin typeface="Lato"/>
                <a:ea typeface="Lato"/>
                <a:cs typeface="Lato"/>
                <a:sym typeface="Lato"/>
              </a:rPr>
              <a:t>#1: Northern vs. Southern Hemisphere</a:t>
            </a:r>
            <a:endParaRPr sz="4000">
              <a:latin typeface="Lato"/>
              <a:ea typeface="Lato"/>
              <a:cs typeface="Lato"/>
              <a:sym typeface="Lato"/>
            </a:endParaRPr>
          </a:p>
        </p:txBody>
      </p:sp>
      <p:sp>
        <p:nvSpPr>
          <p:cNvPr id="110" name="Google Shape;110;p20"/>
          <p:cNvSpPr txBox="1">
            <a:spLocks noGrp="1"/>
          </p:cNvSpPr>
          <p:nvPr>
            <p:ph type="body" idx="1"/>
          </p:nvPr>
        </p:nvSpPr>
        <p:spPr>
          <a:xfrm>
            <a:off x="311700" y="1225225"/>
            <a:ext cx="4809300" cy="302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Font typeface="Lato"/>
              <a:buChar char="●"/>
            </a:pPr>
            <a:r>
              <a:rPr lang="en">
                <a:latin typeface="Lato"/>
                <a:ea typeface="Lato"/>
                <a:cs typeface="Lato"/>
                <a:sym typeface="Lato"/>
              </a:rPr>
              <a:t>What are the hottest months in the Northern hemisphere?</a:t>
            </a:r>
            <a:endParaRPr>
              <a:latin typeface="Lato"/>
              <a:ea typeface="Lato"/>
              <a:cs typeface="Lato"/>
              <a:sym typeface="Lato"/>
            </a:endParaRPr>
          </a:p>
          <a:p>
            <a:pPr marL="914400" lvl="1" indent="-342900" algn="l" rtl="0">
              <a:spcBef>
                <a:spcPts val="0"/>
              </a:spcBef>
              <a:spcAft>
                <a:spcPts val="0"/>
              </a:spcAft>
              <a:buSzPts val="1800"/>
              <a:buFont typeface="Lato"/>
              <a:buChar char="○"/>
            </a:pPr>
            <a:endParaRPr sz="1800">
              <a:latin typeface="Lato"/>
              <a:ea typeface="Lato"/>
              <a:cs typeface="Lato"/>
              <a:sym typeface="Lato"/>
            </a:endParaRPr>
          </a:p>
          <a:p>
            <a:pPr marL="457200" lvl="0" indent="-342900" algn="l" rtl="0">
              <a:spcBef>
                <a:spcPts val="0"/>
              </a:spcBef>
              <a:spcAft>
                <a:spcPts val="0"/>
              </a:spcAft>
              <a:buSzPts val="1800"/>
              <a:buFont typeface="Lato"/>
              <a:buChar char="●"/>
            </a:pPr>
            <a:r>
              <a:rPr lang="en">
                <a:latin typeface="Lato"/>
                <a:ea typeface="Lato"/>
                <a:cs typeface="Lato"/>
                <a:sym typeface="Lato"/>
              </a:rPr>
              <a:t>What are the hottest months in the Southern hemisphere?</a:t>
            </a:r>
            <a:endParaRPr>
              <a:latin typeface="Lato"/>
              <a:ea typeface="Lato"/>
              <a:cs typeface="Lato"/>
              <a:sym typeface="Lato"/>
            </a:endParaRPr>
          </a:p>
          <a:p>
            <a:pPr marL="914400" lvl="1" indent="-342900" algn="l" rtl="0">
              <a:spcBef>
                <a:spcPts val="0"/>
              </a:spcBef>
              <a:spcAft>
                <a:spcPts val="0"/>
              </a:spcAft>
              <a:buSzPts val="1800"/>
              <a:buFont typeface="Lato"/>
              <a:buChar char="○"/>
            </a:pPr>
            <a:endParaRPr sz="1800">
              <a:latin typeface="Lato"/>
              <a:ea typeface="Lato"/>
              <a:cs typeface="Lato"/>
              <a:sym typeface="Lato"/>
            </a:endParaRPr>
          </a:p>
          <a:p>
            <a:pPr marL="457200" lvl="0" indent="-342900" algn="l" rtl="0">
              <a:spcBef>
                <a:spcPts val="0"/>
              </a:spcBef>
              <a:spcAft>
                <a:spcPts val="0"/>
              </a:spcAft>
              <a:buSzPts val="1800"/>
              <a:buFont typeface="Lato"/>
              <a:buChar char="●"/>
            </a:pPr>
            <a:r>
              <a:rPr lang="en">
                <a:latin typeface="Lato"/>
                <a:ea typeface="Lato"/>
                <a:cs typeface="Lato"/>
                <a:sym typeface="Lato"/>
              </a:rPr>
              <a:t>Why is this?</a:t>
            </a:r>
            <a:endParaRPr>
              <a:latin typeface="Lato"/>
              <a:ea typeface="Lato"/>
              <a:cs typeface="Lato"/>
              <a:sym typeface="Lato"/>
            </a:endParaRPr>
          </a:p>
          <a:p>
            <a:pPr marL="0" lvl="0" indent="0" algn="l" rtl="0">
              <a:spcBef>
                <a:spcPts val="0"/>
              </a:spcBef>
              <a:spcAft>
                <a:spcPts val="1600"/>
              </a:spcAft>
              <a:buNone/>
            </a:pPr>
            <a:endParaRPr>
              <a:latin typeface="Lato"/>
              <a:ea typeface="Lato"/>
              <a:cs typeface="Lato"/>
              <a:sym typeface="Lato"/>
            </a:endParaRPr>
          </a:p>
        </p:txBody>
      </p:sp>
      <p:sp>
        <p:nvSpPr>
          <p:cNvPr id="111" name="Google Shape;111;p20"/>
          <p:cNvSpPr txBox="1"/>
          <p:nvPr/>
        </p:nvSpPr>
        <p:spPr>
          <a:xfrm>
            <a:off x="311700" y="1857325"/>
            <a:ext cx="3867900" cy="580800"/>
          </a:xfrm>
          <a:prstGeom prst="rect">
            <a:avLst/>
          </a:prstGeom>
          <a:noFill/>
          <a:ln>
            <a:noFill/>
          </a:ln>
        </p:spPr>
        <p:txBody>
          <a:bodyPr spcFirstLastPara="1" wrap="square" lIns="91425" tIns="91425" rIns="91425" bIns="91425" anchor="t" anchorCtr="0">
            <a:noAutofit/>
          </a:bodyPr>
          <a:lstStyle/>
          <a:p>
            <a:pPr marL="914400" lvl="1" indent="-342900" algn="l" rtl="0">
              <a:lnSpc>
                <a:spcPct val="115000"/>
              </a:lnSpc>
              <a:spcBef>
                <a:spcPts val="0"/>
              </a:spcBef>
              <a:spcAft>
                <a:spcPts val="0"/>
              </a:spcAft>
              <a:buClr>
                <a:schemeClr val="dk1"/>
              </a:buClr>
              <a:buSzPts val="1800"/>
              <a:buFont typeface="Lato"/>
              <a:buChar char="○"/>
            </a:pPr>
            <a:r>
              <a:rPr lang="en" sz="1800">
                <a:solidFill>
                  <a:schemeClr val="dk1"/>
                </a:solidFill>
                <a:latin typeface="Lato"/>
                <a:ea typeface="Lato"/>
                <a:cs typeface="Lato"/>
                <a:sym typeface="Lato"/>
              </a:rPr>
              <a:t>June, July, and August</a:t>
            </a:r>
            <a:endParaRPr>
              <a:latin typeface="Open Sans"/>
              <a:ea typeface="Open Sans"/>
              <a:cs typeface="Open Sans"/>
              <a:sym typeface="Open Sans"/>
            </a:endParaRPr>
          </a:p>
        </p:txBody>
      </p:sp>
      <p:sp>
        <p:nvSpPr>
          <p:cNvPr id="112" name="Google Shape;112;p20"/>
          <p:cNvSpPr txBox="1"/>
          <p:nvPr/>
        </p:nvSpPr>
        <p:spPr>
          <a:xfrm>
            <a:off x="311700" y="2793013"/>
            <a:ext cx="4665900" cy="580800"/>
          </a:xfrm>
          <a:prstGeom prst="rect">
            <a:avLst/>
          </a:prstGeom>
          <a:noFill/>
          <a:ln>
            <a:noFill/>
          </a:ln>
        </p:spPr>
        <p:txBody>
          <a:bodyPr spcFirstLastPara="1" wrap="square" lIns="91425" tIns="91425" rIns="91425" bIns="91425" anchor="t" anchorCtr="0">
            <a:noAutofit/>
          </a:bodyPr>
          <a:lstStyle/>
          <a:p>
            <a:pPr marL="914400" lvl="1" indent="-342900" algn="l" rtl="0">
              <a:lnSpc>
                <a:spcPct val="115000"/>
              </a:lnSpc>
              <a:spcBef>
                <a:spcPts val="0"/>
              </a:spcBef>
              <a:spcAft>
                <a:spcPts val="0"/>
              </a:spcAft>
              <a:buClr>
                <a:schemeClr val="dk1"/>
              </a:buClr>
              <a:buSzPts val="1800"/>
              <a:buFont typeface="Lato"/>
              <a:buChar char="○"/>
            </a:pPr>
            <a:r>
              <a:rPr lang="en" sz="1800">
                <a:solidFill>
                  <a:schemeClr val="dk1"/>
                </a:solidFill>
                <a:latin typeface="Lato"/>
                <a:ea typeface="Lato"/>
                <a:cs typeface="Lato"/>
                <a:sym typeface="Lato"/>
              </a:rPr>
              <a:t>December, January, and February</a:t>
            </a:r>
            <a:endParaRPr>
              <a:latin typeface="Open Sans"/>
              <a:ea typeface="Open Sans"/>
              <a:cs typeface="Open Sans"/>
              <a:sym typeface="Open Sans"/>
            </a:endParaRPr>
          </a:p>
        </p:txBody>
      </p:sp>
      <p:pic>
        <p:nvPicPr>
          <p:cNvPr id="113" name="Google Shape;113;p20"/>
          <p:cNvPicPr preferRelativeResize="0"/>
          <p:nvPr/>
        </p:nvPicPr>
        <p:blipFill>
          <a:blip r:embed="rId3">
            <a:alphaModFix/>
          </a:blip>
          <a:stretch>
            <a:fillRect/>
          </a:stretch>
        </p:blipFill>
        <p:spPr>
          <a:xfrm>
            <a:off x="8531856" y="0"/>
            <a:ext cx="612145" cy="580800"/>
          </a:xfrm>
          <a:prstGeom prst="rect">
            <a:avLst/>
          </a:prstGeom>
          <a:noFill/>
          <a:ln>
            <a:noFill/>
          </a:ln>
        </p:spPr>
      </p:pic>
      <p:pic>
        <p:nvPicPr>
          <p:cNvPr id="114" name="Google Shape;114;p20" descr="Updated with graphics fixed. Thanks for pointing that out! &#10;&#10;Ever wonder why we have seasons? A lot of people think it's because the Earth gets further away from the sun in winter, and closer in the summer. But, it's actually more interesting than that. In this episode of Crash Course Kids, Sabrina talks about how the Earth's tilt is responsible for Winter, Spring, Summer, and Fall.  &#10;&#10;This first series is based on 5th grade science. We're super excited and hope you enjoy Crash Course Kids!&#10;&#10;///Standards Used in This Video///&#10;5-ESS1-2. Represent data in graphical displays to reveal patterns of daily changes in length and direction of shadows, day and night, and the seasonal appearance of some stars in the night sky. [Clarification Statement: Examples of patterns could include the position and motion of Earth with respect to the sun and selected stars that are visible only in particular months.] [Assessment Boundary: Assessment does not include causes of seasons.]&#10;&#10;Want to find Crash Course elsewhere on the internet?&#10;Crash Course Main Channel: https://www.youtube.com/crashcourse&#10;Facebook - https://www.facebook.com/YouTubeCrashCourse&#10;Twitter - http://www.twitter.com/thecrashcourse&#10;Tumblr - http://thecrashcourse.tumblr.com&#10;&#10;Credits...&#10;&#10;Executive Producers: John &amp; Hank Green&#10;Producer &amp; Editor: Nicholas Jenkins&#10;Cinematographer &amp; Director: Michael Aranda&#10;Host: Sabrina Cruz&#10;Script Supervisor: Mickie Halpern&#10;Writer: Jen Szymanski&#10;Consultant: Shelby Alinsky&#10;Script Editor: Blake de Pastino&#10;&#10;Thought Cafe Team:&#10;Stephanie Bailis&#10;Cody Brown&#10;Suzanna Brusikiewicz&#10;Jonathan Corbiere&#10;Nick Counter&#10;Kelsey Heinrichs&#10;Jack Kenedy&#10;Corey MacDonald&#10;Tyler Sammy&#10;Nikkie Stinchcombe &#10;James Tuer&#10;Adam Winnik" title="Seasons and the Sun: Crash Course Kids 11.1">
            <a:hlinkClick r:id="rId4"/>
          </p:cNvPr>
          <p:cNvPicPr preferRelativeResize="0"/>
          <p:nvPr/>
        </p:nvPicPr>
        <p:blipFill>
          <a:blip r:embed="rId5">
            <a:alphaModFix/>
          </a:blip>
          <a:stretch>
            <a:fillRect/>
          </a:stretch>
        </p:blipFill>
        <p:spPr>
          <a:xfrm>
            <a:off x="4977600" y="1225219"/>
            <a:ext cx="3867900" cy="2900919"/>
          </a:xfrm>
          <a:prstGeom prst="rect">
            <a:avLst/>
          </a:prstGeom>
          <a:noFill/>
          <a:ln>
            <a:noFill/>
          </a:ln>
        </p:spPr>
      </p:pic>
      <p:sp>
        <p:nvSpPr>
          <p:cNvPr id="115" name="Google Shape;115;p20"/>
          <p:cNvSpPr txBox="1"/>
          <p:nvPr/>
        </p:nvSpPr>
        <p:spPr>
          <a:xfrm>
            <a:off x="518500" y="4455350"/>
            <a:ext cx="7279800" cy="663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chemeClr val="dk1"/>
              </a:buClr>
              <a:buSzPts val="1100"/>
              <a:buFont typeface="Arial"/>
              <a:buNone/>
            </a:pPr>
            <a:r>
              <a:rPr lang="en" sz="1800" u="sng">
                <a:solidFill>
                  <a:schemeClr val="accent5"/>
                </a:solidFill>
                <a:latin typeface="Lato"/>
                <a:ea typeface="Lato"/>
                <a:cs typeface="Lato"/>
                <a:sym typeface="Lato"/>
                <a:hlinkClick r:id="rId6">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https://www.youtube.com/watch?v=b25g4nZTHvM</a:t>
            </a:r>
            <a:r>
              <a:rPr lang="en" sz="1800">
                <a:solidFill>
                  <a:schemeClr val="dk1"/>
                </a:solidFill>
                <a:latin typeface="Lato"/>
                <a:ea typeface="Lato"/>
                <a:cs typeface="Lato"/>
                <a:sym typeface="Lato"/>
              </a:rPr>
              <a:t>     (2:24)</a:t>
            </a:r>
            <a:endParaRPr>
              <a:latin typeface="Open Sans"/>
              <a:ea typeface="Open Sans"/>
              <a:cs typeface="Open Sans"/>
              <a:sym typeface="Open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4"/>
                                        </p:tgtEl>
                                        <p:attrNameLst>
                                          <p:attrName>style.visibility</p:attrName>
                                        </p:attrNameLst>
                                      </p:cBhvr>
                                      <p:to>
                                        <p:strVal val="visible"/>
                                      </p:to>
                                    </p:set>
                                    <p:animEffect transition="in" filter="fade">
                                      <p:cBhvr>
                                        <p:cTn id="15" dur="10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1"/>
          <p:cNvSpPr txBox="1">
            <a:spLocks noGrp="1"/>
          </p:cNvSpPr>
          <p:nvPr>
            <p:ph type="title"/>
          </p:nvPr>
        </p:nvSpPr>
        <p:spPr>
          <a:xfrm>
            <a:off x="311700" y="315925"/>
            <a:ext cx="88323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000">
                <a:latin typeface="Lato"/>
                <a:ea typeface="Lato"/>
                <a:cs typeface="Lato"/>
                <a:sym typeface="Lato"/>
              </a:rPr>
              <a:t>#1: Northern vs. Southern Hemisphere</a:t>
            </a:r>
            <a:endParaRPr sz="4000">
              <a:latin typeface="Lato"/>
              <a:ea typeface="Lato"/>
              <a:cs typeface="Lato"/>
              <a:sym typeface="Lato"/>
            </a:endParaRPr>
          </a:p>
        </p:txBody>
      </p:sp>
      <p:pic>
        <p:nvPicPr>
          <p:cNvPr id="121" name="Google Shape;121;p21"/>
          <p:cNvPicPr preferRelativeResize="0"/>
          <p:nvPr/>
        </p:nvPicPr>
        <p:blipFill>
          <a:blip r:embed="rId3">
            <a:alphaModFix/>
          </a:blip>
          <a:stretch>
            <a:fillRect/>
          </a:stretch>
        </p:blipFill>
        <p:spPr>
          <a:xfrm>
            <a:off x="2240175" y="1697139"/>
            <a:ext cx="4663651" cy="2601025"/>
          </a:xfrm>
          <a:prstGeom prst="rect">
            <a:avLst/>
          </a:prstGeom>
          <a:noFill/>
          <a:ln>
            <a:noFill/>
          </a:ln>
        </p:spPr>
      </p:pic>
      <p:sp>
        <p:nvSpPr>
          <p:cNvPr id="122" name="Google Shape;122;p21"/>
          <p:cNvSpPr txBox="1">
            <a:spLocks noGrp="1"/>
          </p:cNvSpPr>
          <p:nvPr>
            <p:ph type="body" idx="1"/>
          </p:nvPr>
        </p:nvSpPr>
        <p:spPr>
          <a:xfrm>
            <a:off x="0" y="2101563"/>
            <a:ext cx="2151300" cy="1792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latin typeface="Lato"/>
                <a:ea typeface="Lato"/>
                <a:cs typeface="Lato"/>
                <a:sym typeface="Lato"/>
              </a:rPr>
              <a:t>Northern Hemisphere:</a:t>
            </a:r>
            <a:endParaRPr sz="1500">
              <a:latin typeface="Lato"/>
              <a:ea typeface="Lato"/>
              <a:cs typeface="Lato"/>
              <a:sym typeface="Lato"/>
            </a:endParaRPr>
          </a:p>
          <a:p>
            <a:pPr marL="0" lvl="0" indent="0" algn="l" rtl="0">
              <a:spcBef>
                <a:spcPts val="1600"/>
              </a:spcBef>
              <a:spcAft>
                <a:spcPts val="0"/>
              </a:spcAft>
              <a:buNone/>
            </a:pPr>
            <a:r>
              <a:rPr lang="en" sz="1500">
                <a:latin typeface="Lato"/>
                <a:ea typeface="Lato"/>
                <a:cs typeface="Lato"/>
                <a:sym typeface="Lato"/>
              </a:rPr>
              <a:t>_______________________</a:t>
            </a:r>
            <a:endParaRPr sz="1500">
              <a:latin typeface="Lato"/>
              <a:ea typeface="Lato"/>
              <a:cs typeface="Lato"/>
              <a:sym typeface="Lato"/>
            </a:endParaRPr>
          </a:p>
          <a:p>
            <a:pPr marL="0" lvl="0" indent="0" algn="l" rtl="0">
              <a:spcBef>
                <a:spcPts val="1600"/>
              </a:spcBef>
              <a:spcAft>
                <a:spcPts val="0"/>
              </a:spcAft>
              <a:buNone/>
            </a:pPr>
            <a:r>
              <a:rPr lang="en" sz="1500">
                <a:latin typeface="Lato"/>
                <a:ea typeface="Lato"/>
                <a:cs typeface="Lato"/>
                <a:sym typeface="Lato"/>
              </a:rPr>
              <a:t>Southern Hemisphere:</a:t>
            </a:r>
            <a:endParaRPr sz="1500">
              <a:latin typeface="Lato"/>
              <a:ea typeface="Lato"/>
              <a:cs typeface="Lato"/>
              <a:sym typeface="Lato"/>
            </a:endParaRPr>
          </a:p>
          <a:p>
            <a:pPr marL="0" lvl="0" indent="0" algn="l" rtl="0">
              <a:spcBef>
                <a:spcPts val="1600"/>
              </a:spcBef>
              <a:spcAft>
                <a:spcPts val="1600"/>
              </a:spcAft>
              <a:buNone/>
            </a:pPr>
            <a:r>
              <a:rPr lang="en" sz="1500">
                <a:latin typeface="Lato"/>
                <a:ea typeface="Lato"/>
                <a:cs typeface="Lato"/>
                <a:sym typeface="Lato"/>
              </a:rPr>
              <a:t>________________________</a:t>
            </a:r>
            <a:endParaRPr sz="1500">
              <a:latin typeface="Lato"/>
              <a:ea typeface="Lato"/>
              <a:cs typeface="Lato"/>
              <a:sym typeface="Lato"/>
            </a:endParaRPr>
          </a:p>
        </p:txBody>
      </p:sp>
      <p:sp>
        <p:nvSpPr>
          <p:cNvPr id="123" name="Google Shape;123;p21"/>
          <p:cNvSpPr txBox="1">
            <a:spLocks noGrp="1"/>
          </p:cNvSpPr>
          <p:nvPr>
            <p:ph type="body" idx="1"/>
          </p:nvPr>
        </p:nvSpPr>
        <p:spPr>
          <a:xfrm>
            <a:off x="6992700" y="2101550"/>
            <a:ext cx="2151300" cy="1792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latin typeface="Lato"/>
                <a:ea typeface="Lato"/>
                <a:cs typeface="Lato"/>
                <a:sym typeface="Lato"/>
              </a:rPr>
              <a:t>Northern Hemisphere:</a:t>
            </a:r>
            <a:endParaRPr sz="1500">
              <a:latin typeface="Lato"/>
              <a:ea typeface="Lato"/>
              <a:cs typeface="Lato"/>
              <a:sym typeface="Lato"/>
            </a:endParaRPr>
          </a:p>
          <a:p>
            <a:pPr marL="0" lvl="0" indent="0" algn="l" rtl="0">
              <a:spcBef>
                <a:spcPts val="1600"/>
              </a:spcBef>
              <a:spcAft>
                <a:spcPts val="0"/>
              </a:spcAft>
              <a:buNone/>
            </a:pPr>
            <a:r>
              <a:rPr lang="en" sz="1500">
                <a:latin typeface="Lato"/>
                <a:ea typeface="Lato"/>
                <a:cs typeface="Lato"/>
                <a:sym typeface="Lato"/>
              </a:rPr>
              <a:t>_______________________</a:t>
            </a:r>
            <a:endParaRPr sz="1500">
              <a:latin typeface="Lato"/>
              <a:ea typeface="Lato"/>
              <a:cs typeface="Lato"/>
              <a:sym typeface="Lato"/>
            </a:endParaRPr>
          </a:p>
          <a:p>
            <a:pPr marL="0" lvl="0" indent="0" algn="l" rtl="0">
              <a:spcBef>
                <a:spcPts val="1600"/>
              </a:spcBef>
              <a:spcAft>
                <a:spcPts val="0"/>
              </a:spcAft>
              <a:buNone/>
            </a:pPr>
            <a:r>
              <a:rPr lang="en" sz="1500">
                <a:latin typeface="Lato"/>
                <a:ea typeface="Lato"/>
                <a:cs typeface="Lato"/>
                <a:sym typeface="Lato"/>
              </a:rPr>
              <a:t>Southern Hemisphere:</a:t>
            </a:r>
            <a:endParaRPr sz="1500">
              <a:latin typeface="Lato"/>
              <a:ea typeface="Lato"/>
              <a:cs typeface="Lato"/>
              <a:sym typeface="Lato"/>
            </a:endParaRPr>
          </a:p>
          <a:p>
            <a:pPr marL="0" lvl="0" indent="0" algn="l" rtl="0">
              <a:spcBef>
                <a:spcPts val="1600"/>
              </a:spcBef>
              <a:spcAft>
                <a:spcPts val="1600"/>
              </a:spcAft>
              <a:buNone/>
            </a:pPr>
            <a:r>
              <a:rPr lang="en" sz="1500">
                <a:latin typeface="Lato"/>
                <a:ea typeface="Lato"/>
                <a:cs typeface="Lato"/>
                <a:sym typeface="Lato"/>
              </a:rPr>
              <a:t>________________________</a:t>
            </a:r>
            <a:endParaRPr sz="1500">
              <a:latin typeface="Lato"/>
              <a:ea typeface="Lato"/>
              <a:cs typeface="Lato"/>
              <a:sym typeface="Lato"/>
            </a:endParaRPr>
          </a:p>
        </p:txBody>
      </p:sp>
      <p:pic>
        <p:nvPicPr>
          <p:cNvPr id="124" name="Google Shape;124;p21"/>
          <p:cNvPicPr preferRelativeResize="0"/>
          <p:nvPr/>
        </p:nvPicPr>
        <p:blipFill>
          <a:blip r:embed="rId4">
            <a:alphaModFix/>
          </a:blip>
          <a:stretch>
            <a:fillRect/>
          </a:stretch>
        </p:blipFill>
        <p:spPr>
          <a:xfrm>
            <a:off x="8531856" y="0"/>
            <a:ext cx="612145" cy="580800"/>
          </a:xfrm>
          <a:prstGeom prst="rect">
            <a:avLst/>
          </a:prstGeom>
          <a:noFill/>
          <a:ln>
            <a:noFill/>
          </a:ln>
        </p:spPr>
      </p:pic>
    </p:spTree>
  </p:cSld>
  <p:clrMapOvr>
    <a:masterClrMapping/>
  </p:clrMapOvr>
</p:sld>
</file>

<file path=ppt/theme/theme1.xml><?xml version="1.0" encoding="utf-8"?>
<a:theme xmlns:a="http://schemas.openxmlformats.org/drawingml/2006/main" name="Luxe">
  <a:themeElements>
    <a:clrScheme name="Luxe">
      <a:dk1>
        <a:srgbClr val="000000"/>
      </a:dk1>
      <a:lt1>
        <a:srgbClr val="FFFFFF"/>
      </a:lt1>
      <a:dk2>
        <a:srgbClr val="B7B7B7"/>
      </a:dk2>
      <a:lt2>
        <a:srgbClr val="6AA84F"/>
      </a:lt2>
      <a:accent1>
        <a:srgbClr val="5D4037"/>
      </a:accent1>
      <a:accent2>
        <a:srgbClr val="455A64"/>
      </a:accent2>
      <a:accent3>
        <a:srgbClr val="607D8B"/>
      </a:accent3>
      <a:accent4>
        <a:srgbClr val="78909C"/>
      </a:accent4>
      <a:accent5>
        <a:srgbClr val="57BB8A"/>
      </a:accent5>
      <a:accent6>
        <a:srgbClr val="DCE755"/>
      </a:accent6>
      <a:hlink>
        <a:srgbClr val="57BB8A"/>
      </a:hlink>
      <a:folHlink>
        <a:srgbClr val="57BB8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932</Words>
  <Application>Microsoft Office PowerPoint</Application>
  <PresentationFormat>On-screen Show (16:9)</PresentationFormat>
  <Paragraphs>112</Paragraphs>
  <Slides>27</Slides>
  <Notes>27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Economica</vt:lpstr>
      <vt:lpstr>Open Sans</vt:lpstr>
      <vt:lpstr>Arial</vt:lpstr>
      <vt:lpstr>Lato</vt:lpstr>
      <vt:lpstr>Luxe</vt:lpstr>
      <vt:lpstr>PowerPoint Presentation</vt:lpstr>
      <vt:lpstr>Climate vs. Weather</vt:lpstr>
      <vt:lpstr>Climate vs. Weather</vt:lpstr>
      <vt:lpstr>So, how can we record climate?</vt:lpstr>
      <vt:lpstr>PowerPoint Presentation</vt:lpstr>
      <vt:lpstr>Key Elements of Climate Graphs</vt:lpstr>
      <vt:lpstr>Three Factors that Influence Climate</vt:lpstr>
      <vt:lpstr>#1: Northern vs. Southern Hemisphere</vt:lpstr>
      <vt:lpstr>#1: Northern vs. Southern Hemisphere</vt:lpstr>
      <vt:lpstr>#1: Northern vs. Southern Hemisphere</vt:lpstr>
      <vt:lpstr>#2: Proximity to the Equator </vt:lpstr>
      <vt:lpstr>#2: Proximity to the Equator </vt:lpstr>
      <vt:lpstr>PowerPoint Presentation</vt:lpstr>
      <vt:lpstr>#3: Proximity to a Body of Water</vt:lpstr>
      <vt:lpstr>#3: Proximity to a Body of Water</vt:lpstr>
      <vt:lpstr>Practice for the Quiz</vt:lpstr>
      <vt:lpstr>PowerPoint Presentation</vt:lpstr>
      <vt:lpstr>PowerPoint Presentation</vt:lpstr>
      <vt:lpstr>Why are Climate Graphs Important?</vt:lpstr>
      <vt:lpstr>Importance of Climate Graphs</vt:lpstr>
      <vt:lpstr>Where would you prefer to live?</vt:lpstr>
      <vt:lpstr>Where would you prefer to live?</vt:lpstr>
      <vt:lpstr>Quiz!</vt:lpstr>
      <vt:lpstr>Let’s Make a Climate Graph Together</vt:lpstr>
      <vt:lpstr>PowerPoint Presentation</vt:lpstr>
      <vt:lpstr>Part 1: Make Your Own Climate Graph</vt:lpstr>
      <vt:lpstr>Part 2: Make Your Own Climate Graph</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David Fitch</cp:lastModifiedBy>
  <cp:revision>1</cp:revision>
  <dcterms:modified xsi:type="dcterms:W3CDTF">2020-12-17T17:38:27Z</dcterms:modified>
</cp:coreProperties>
</file>