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500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8288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576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4864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3152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8288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6576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4864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3152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8288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6576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4864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3152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8288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6576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864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3152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8288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36576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54864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73152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8288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6576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54864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73152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29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9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28" Type="http://schemas.openxmlformats.org/officeDocument/2006/relationships/image" Target="../media/image4.png"/><Relationship Id="rId10" Type="http://schemas.openxmlformats.org/officeDocument/2006/relationships/slide" Target="slide14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9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4.mid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4.mid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Financial Literacy</a:t>
            </a:r>
            <a:endParaRPr lang="en-US" sz="4000" dirty="0"/>
          </a:p>
        </p:txBody>
      </p:sp>
      <p:pic>
        <p:nvPicPr>
          <p:cNvPr id="4" name="Jeopardy Theme (2008-Present).mp3">
            <a:hlinkClick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381000"/>
            <a:ext cx="660400" cy="660400"/>
          </a:xfrm>
          <a:prstGeom prst="rect">
            <a:avLst/>
          </a:prstGeom>
        </p:spPr>
      </p:pic>
      <p:pic>
        <p:nvPicPr>
          <p:cNvPr id="2" name="jepintr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Advanced  – 600</a:t>
            </a:r>
          </a:p>
        </p:txBody>
      </p:sp>
      <p:sp>
        <p:nvSpPr>
          <p:cNvPr id="171" name="Text Placeholder 5"/>
          <p:cNvSpPr txBox="1">
            <a:spLocks noChangeArrowheads="1"/>
          </p:cNvSpPr>
          <p:nvPr/>
        </p:nvSpPr>
        <p:spPr bwMode="auto">
          <a:xfrm>
            <a:off x="503238" y="1701800"/>
            <a:ext cx="8137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altLang="en-US" sz="4800"/>
              <a:t>The value of one country’s currency compared to another’s.</a:t>
            </a:r>
          </a:p>
        </p:txBody>
      </p:sp>
      <p:grpSp>
        <p:nvGrpSpPr>
          <p:cNvPr id="13316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3318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3319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3320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3321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77" name="A: What is an exchange rate?"/>
          <p:cNvSpPr txBox="1">
            <a:spLocks noChangeArrowheads="1"/>
          </p:cNvSpPr>
          <p:nvPr/>
        </p:nvSpPr>
        <p:spPr bwMode="auto">
          <a:xfrm>
            <a:off x="362836" y="4406900"/>
            <a:ext cx="8418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an </a:t>
            </a:r>
            <a:r>
              <a:rPr lang="en-US" altLang="en-US" sz="4800" b="1" dirty="0"/>
              <a:t>exchange rate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 bldLvl="5" animBg="1" advAuto="0"/>
      <p:bldP spid="17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Advanced  – 800</a:t>
            </a:r>
          </a:p>
        </p:txBody>
      </p:sp>
      <p:sp>
        <p:nvSpPr>
          <p:cNvPr id="180" name="Text Placeholder 5"/>
          <p:cNvSpPr txBox="1">
            <a:spLocks noChangeArrowheads="1"/>
          </p:cNvSpPr>
          <p:nvPr/>
        </p:nvSpPr>
        <p:spPr bwMode="auto">
          <a:xfrm>
            <a:off x="503238" y="1714500"/>
            <a:ext cx="81375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 fixed amount of money paid to an employee.</a:t>
            </a:r>
          </a:p>
        </p:txBody>
      </p:sp>
      <p:grpSp>
        <p:nvGrpSpPr>
          <p:cNvPr id="14340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4342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4343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4344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4345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86" name="A: What is a salary?"/>
          <p:cNvSpPr txBox="1">
            <a:spLocks noChangeArrowheads="1"/>
          </p:cNvSpPr>
          <p:nvPr/>
        </p:nvSpPr>
        <p:spPr bwMode="auto">
          <a:xfrm>
            <a:off x="1716572" y="4264025"/>
            <a:ext cx="5710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 </a:t>
            </a:r>
            <a:r>
              <a:rPr lang="en-US" altLang="en-US" sz="4800" b="1" dirty="0"/>
              <a:t>salary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 bldLvl="5" animBg="1" advAuto="0"/>
      <p:bldP spid="18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Advanced  – 1000</a:t>
            </a:r>
          </a:p>
        </p:txBody>
      </p:sp>
      <p:sp>
        <p:nvSpPr>
          <p:cNvPr id="189" name="Text Placeholder 5"/>
          <p:cNvSpPr txBox="1">
            <a:spLocks noChangeArrowheads="1"/>
          </p:cNvSpPr>
          <p:nvPr/>
        </p:nvSpPr>
        <p:spPr bwMode="auto">
          <a:xfrm>
            <a:off x="503238" y="1581150"/>
            <a:ext cx="81375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 percentage of a sale received by the salesperson.</a:t>
            </a:r>
          </a:p>
        </p:txBody>
      </p:sp>
      <p:grpSp>
        <p:nvGrpSpPr>
          <p:cNvPr id="15364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5366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5367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5368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5369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95" name="A: What is a commission?"/>
          <p:cNvSpPr txBox="1">
            <a:spLocks noChangeArrowheads="1"/>
          </p:cNvSpPr>
          <p:nvPr/>
        </p:nvSpPr>
        <p:spPr bwMode="auto">
          <a:xfrm>
            <a:off x="164867" y="4346575"/>
            <a:ext cx="88142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</a:t>
            </a:r>
            <a:r>
              <a:rPr lang="en-US" altLang="en-US" sz="4400" dirty="0"/>
              <a:t>What is a </a:t>
            </a:r>
            <a:r>
              <a:rPr lang="en-US" altLang="en-US" sz="4400" dirty="0" smtClean="0"/>
              <a:t>(sales) </a:t>
            </a:r>
            <a:r>
              <a:rPr lang="en-US" altLang="en-US" sz="4400" b="1" dirty="0" smtClean="0"/>
              <a:t>commission</a:t>
            </a:r>
            <a:r>
              <a:rPr lang="en-US" altLang="en-US" sz="44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build="p" bldLvl="5" animBg="1" advAuto="0"/>
      <p:bldP spid="195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– 100 </a:t>
            </a:r>
          </a:p>
        </p:txBody>
      </p:sp>
      <p:sp>
        <p:nvSpPr>
          <p:cNvPr id="198" name="Text Placeholder 5"/>
          <p:cNvSpPr txBox="1">
            <a:spLocks noChangeArrowheads="1"/>
          </p:cNvSpPr>
          <p:nvPr/>
        </p:nvSpPr>
        <p:spPr bwMode="auto">
          <a:xfrm>
            <a:off x="503238" y="1270000"/>
            <a:ext cx="8137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endParaRPr lang="en-US" altLang="en-US" sz="4800"/>
          </a:p>
          <a:p>
            <a:pPr algn="ctr">
              <a:spcBef>
                <a:spcPts val="1100"/>
              </a:spcBef>
            </a:pPr>
            <a:r>
              <a:rPr lang="en-US" altLang="en-US" sz="4800"/>
              <a:t>$50 at $10 off</a:t>
            </a:r>
          </a:p>
        </p:txBody>
      </p:sp>
      <p:grpSp>
        <p:nvGrpSpPr>
          <p:cNvPr id="16388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6390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6391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6392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6393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04" name="A: What is $40?"/>
          <p:cNvSpPr txBox="1">
            <a:spLocks noChangeArrowheads="1"/>
          </p:cNvSpPr>
          <p:nvPr/>
        </p:nvSpPr>
        <p:spPr bwMode="auto">
          <a:xfrm>
            <a:off x="2368550" y="3792538"/>
            <a:ext cx="4406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$40?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 bldLvl="5" animBg="1" advAuto="0"/>
      <p:bldP spid="20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– 200 </a:t>
            </a:r>
          </a:p>
        </p:txBody>
      </p:sp>
      <p:sp>
        <p:nvSpPr>
          <p:cNvPr id="207" name="Text Placeholder 5"/>
          <p:cNvSpPr txBox="1">
            <a:spLocks noChangeArrowheads="1"/>
          </p:cNvSpPr>
          <p:nvPr/>
        </p:nvSpPr>
        <p:spPr bwMode="auto">
          <a:xfrm>
            <a:off x="503238" y="1333500"/>
            <a:ext cx="81375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endParaRPr lang="en-US" altLang="en-US" sz="4800"/>
          </a:p>
          <a:p>
            <a:pPr algn="ctr">
              <a:spcBef>
                <a:spcPts val="1100"/>
              </a:spcBef>
            </a:pPr>
            <a:r>
              <a:rPr lang="en-US" altLang="en-US" sz="4800"/>
              <a:t>$20 at 25% off</a:t>
            </a:r>
          </a:p>
          <a:p>
            <a:pPr algn="ctr">
              <a:spcBef>
                <a:spcPts val="400"/>
              </a:spcBef>
            </a:pPr>
            <a:endParaRPr lang="en-US" altLang="en-US" sz="4800"/>
          </a:p>
          <a:p>
            <a:pPr algn="ctr">
              <a:spcBef>
                <a:spcPts val="1100"/>
              </a:spcBef>
            </a:pPr>
            <a:r>
              <a:rPr lang="en-US" altLang="en-US" sz="4800"/>
              <a:t>A: What is $15? </a:t>
            </a:r>
          </a:p>
        </p:txBody>
      </p:sp>
      <p:grpSp>
        <p:nvGrpSpPr>
          <p:cNvPr id="17412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7413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7414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7415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7416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Sales– 300</a:t>
            </a:r>
          </a:p>
        </p:txBody>
      </p:sp>
      <p:sp>
        <p:nvSpPr>
          <p:cNvPr id="215" name="Text Placeholder 5"/>
          <p:cNvSpPr txBox="1">
            <a:spLocks noChangeArrowheads="1"/>
          </p:cNvSpPr>
          <p:nvPr/>
        </p:nvSpPr>
        <p:spPr bwMode="auto">
          <a:xfrm>
            <a:off x="503238" y="1333500"/>
            <a:ext cx="81375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endParaRPr lang="en-US" altLang="en-US" sz="4800" dirty="0"/>
          </a:p>
          <a:p>
            <a:pPr algn="ctr">
              <a:spcBef>
                <a:spcPts val="1100"/>
              </a:spcBef>
            </a:pPr>
            <a:r>
              <a:rPr lang="en-US" altLang="en-US" sz="4800" dirty="0"/>
              <a:t>2 items for the price of 1</a:t>
            </a:r>
          </a:p>
          <a:p>
            <a:pPr algn="ctr">
              <a:spcBef>
                <a:spcPts val="1100"/>
              </a:spcBef>
            </a:pPr>
            <a:endParaRPr lang="en-US" altLang="en-US" sz="4800" dirty="0"/>
          </a:p>
        </p:txBody>
      </p:sp>
      <p:grpSp>
        <p:nvGrpSpPr>
          <p:cNvPr id="18436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8438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8439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8440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8441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21" name="A: What is Buy One Get One Free?"/>
          <p:cNvSpPr txBox="1">
            <a:spLocks noChangeArrowheads="1"/>
          </p:cNvSpPr>
          <p:nvPr/>
        </p:nvSpPr>
        <p:spPr bwMode="auto">
          <a:xfrm>
            <a:off x="1800225" y="3589338"/>
            <a:ext cx="55435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</a:t>
            </a:r>
            <a:r>
              <a:rPr lang="en-US" altLang="en-US" sz="4800" b="1" dirty="0"/>
              <a:t>B</a:t>
            </a:r>
            <a:r>
              <a:rPr lang="en-US" altLang="en-US" sz="4800" dirty="0"/>
              <a:t>uy </a:t>
            </a:r>
          </a:p>
          <a:p>
            <a:pPr algn="ctr">
              <a:spcBef>
                <a:spcPts val="1100"/>
              </a:spcBef>
            </a:pPr>
            <a:r>
              <a:rPr lang="en-US" altLang="en-US" sz="4800" b="1" dirty="0"/>
              <a:t>O</a:t>
            </a:r>
            <a:r>
              <a:rPr lang="en-US" altLang="en-US" sz="4800" dirty="0"/>
              <a:t>ne </a:t>
            </a:r>
            <a:r>
              <a:rPr lang="en-US" altLang="en-US" sz="4800" b="1" dirty="0"/>
              <a:t>G</a:t>
            </a:r>
            <a:r>
              <a:rPr lang="en-US" altLang="en-US" sz="4800" dirty="0"/>
              <a:t>et </a:t>
            </a:r>
            <a:r>
              <a:rPr lang="en-US" altLang="en-US" sz="4800" b="1" dirty="0"/>
              <a:t>O</a:t>
            </a:r>
            <a:r>
              <a:rPr lang="en-US" altLang="en-US" sz="4800" dirty="0"/>
              <a:t>ne Free?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char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 bldLvl="5" animBg="1" advAuto="0"/>
      <p:bldP spid="221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– 400</a:t>
            </a:r>
          </a:p>
        </p:txBody>
      </p:sp>
      <p:sp>
        <p:nvSpPr>
          <p:cNvPr id="224" name="Text Placeholder 5"/>
          <p:cNvSpPr txBox="1">
            <a:spLocks noChangeArrowheads="1"/>
          </p:cNvSpPr>
          <p:nvPr/>
        </p:nvSpPr>
        <p:spPr bwMode="auto">
          <a:xfrm>
            <a:off x="503238" y="1651000"/>
            <a:ext cx="81375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 $50 biker shirt is discounted 25% off.</a:t>
            </a:r>
          </a:p>
          <a:p>
            <a:pPr algn="ctr">
              <a:spcBef>
                <a:spcPts val="400"/>
              </a:spcBef>
            </a:pPr>
            <a:endParaRPr lang="en-US" altLang="en-US" sz="4800" dirty="0"/>
          </a:p>
        </p:txBody>
      </p:sp>
      <p:grpSp>
        <p:nvGrpSpPr>
          <p:cNvPr id="19460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9462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9463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9464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9465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30" name="A: What is $37.50?"/>
          <p:cNvSpPr txBox="1">
            <a:spLocks noChangeArrowheads="1"/>
          </p:cNvSpPr>
          <p:nvPr/>
        </p:nvSpPr>
        <p:spPr bwMode="auto">
          <a:xfrm>
            <a:off x="1944688" y="3995738"/>
            <a:ext cx="5254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$37.50?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– 500 </a:t>
            </a:r>
          </a:p>
        </p:txBody>
      </p:sp>
      <p:sp>
        <p:nvSpPr>
          <p:cNvPr id="233" name="Text Placeholder 5"/>
          <p:cNvSpPr txBox="1">
            <a:spLocks noChangeArrowheads="1"/>
          </p:cNvSpPr>
          <p:nvPr/>
        </p:nvSpPr>
        <p:spPr bwMode="auto">
          <a:xfrm>
            <a:off x="503238" y="1930400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 smtClean="0"/>
              <a:t>$48.29 </a:t>
            </a:r>
            <a:r>
              <a:rPr lang="en-US" altLang="en-US" sz="4800" dirty="0"/>
              <a:t>at 18% off</a:t>
            </a:r>
          </a:p>
        </p:txBody>
      </p:sp>
      <p:grpSp>
        <p:nvGrpSpPr>
          <p:cNvPr id="20484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0486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487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0488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0489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39" name="A: What is $39.50?"/>
          <p:cNvSpPr txBox="1">
            <a:spLocks noChangeArrowheads="1"/>
          </p:cNvSpPr>
          <p:nvPr/>
        </p:nvSpPr>
        <p:spPr bwMode="auto">
          <a:xfrm>
            <a:off x="1921757" y="3881438"/>
            <a:ext cx="5300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$</a:t>
            </a:r>
            <a:r>
              <a:rPr lang="en-US" altLang="en-US" sz="4800" dirty="0" smtClean="0"/>
              <a:t>39.60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 bldLvl="5" animBg="1" advAuto="0"/>
      <p:bldP spid="239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Tax – 100</a:t>
            </a:r>
          </a:p>
        </p:txBody>
      </p:sp>
      <p:sp>
        <p:nvSpPr>
          <p:cNvPr id="242" name="Text Placeholder 5"/>
          <p:cNvSpPr txBox="1">
            <a:spLocks noChangeArrowheads="1"/>
          </p:cNvSpPr>
          <p:nvPr/>
        </p:nvSpPr>
        <p:spPr bwMode="auto">
          <a:xfrm>
            <a:off x="503238" y="2165350"/>
            <a:ext cx="8137525" cy="323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The sales tax </a:t>
            </a:r>
            <a:r>
              <a:rPr lang="en-US" altLang="en-US" sz="4800" dirty="0" smtClean="0"/>
              <a:t>(HST) in </a:t>
            </a:r>
            <a:r>
              <a:rPr lang="en-US" altLang="en-US" sz="4800" dirty="0"/>
              <a:t>Ontario.</a:t>
            </a:r>
          </a:p>
          <a:p>
            <a:pPr algn="ctr">
              <a:spcBef>
                <a:spcPts val="400"/>
              </a:spcBef>
            </a:pPr>
            <a:endParaRPr lang="en-US" altLang="en-US" sz="4800" dirty="0"/>
          </a:p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13%?</a:t>
            </a:r>
          </a:p>
        </p:txBody>
      </p:sp>
      <p:grpSp>
        <p:nvGrpSpPr>
          <p:cNvPr id="21508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1509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10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1511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1512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Tax – 200</a:t>
            </a:r>
          </a:p>
        </p:txBody>
      </p:sp>
      <p:sp>
        <p:nvSpPr>
          <p:cNvPr id="250" name="Text Placeholder 5"/>
          <p:cNvSpPr txBox="1">
            <a:spLocks noChangeArrowheads="1"/>
          </p:cNvSpPr>
          <p:nvPr/>
        </p:nvSpPr>
        <p:spPr bwMode="auto">
          <a:xfrm>
            <a:off x="503238" y="1955800"/>
            <a:ext cx="8137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$100 plus tax</a:t>
            </a:r>
          </a:p>
          <a:p>
            <a:pPr algn="ctr">
              <a:spcBef>
                <a:spcPts val="400"/>
              </a:spcBef>
            </a:pPr>
            <a:endParaRPr lang="en-US" altLang="en-US" sz="4800"/>
          </a:p>
        </p:txBody>
      </p:sp>
      <p:grpSp>
        <p:nvGrpSpPr>
          <p:cNvPr id="22532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2534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35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2536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2537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56" name="A: What is $113.00?"/>
          <p:cNvSpPr txBox="1">
            <a:spLocks noChangeArrowheads="1"/>
          </p:cNvSpPr>
          <p:nvPr/>
        </p:nvSpPr>
        <p:spPr bwMode="auto">
          <a:xfrm>
            <a:off x="1797050" y="3754438"/>
            <a:ext cx="5549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$113.00?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txEl>
                                              <p:char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build="p" bldLvl="5" animBg="1" advAuto="0"/>
      <p:bldP spid="25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295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" action="ppaction://hlinksldjump"/>
              </a:rPr>
              <a:t>100</a:t>
            </a:r>
            <a:endParaRPr lang="en-US" altLang="en-US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828800" y="1295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3" action="ppaction://hlinksldjump"/>
              </a:rPr>
              <a:t>200</a:t>
            </a:r>
            <a:endParaRPr lang="en-US" altLang="en-US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3657600" y="1295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4" action="ppaction://hlinksldjump"/>
              </a:rPr>
              <a:t>100</a:t>
            </a:r>
            <a:endParaRPr lang="en-US" altLang="en-US"/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5486400" y="1295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5" action="ppaction://hlinksldjump"/>
              </a:rPr>
              <a:t>100</a:t>
            </a:r>
            <a:endParaRPr lang="en-US" altLang="en-US"/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315200" y="1295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6" action="ppaction://hlinksldjump"/>
              </a:rPr>
              <a:t>100</a:t>
            </a:r>
            <a:endParaRPr lang="en-US" altLang="en-US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0" y="2438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7" action="ppaction://hlinksldjump"/>
              </a:rPr>
              <a:t>200</a:t>
            </a:r>
            <a:endParaRPr lang="en-US" altLang="en-US"/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315200" y="2438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8" action="ppaction://hlinksldjump"/>
              </a:rPr>
              <a:t>200</a:t>
            </a:r>
            <a:endParaRPr lang="en-US" altLang="en-US"/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486400" y="2438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9" action="ppaction://hlinksldjump"/>
              </a:rPr>
              <a:t>200</a:t>
            </a:r>
            <a:endParaRPr lang="en-US" altLang="en-US"/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3657600" y="2438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hlinkClick r:id="rId10" action="ppaction://hlinksldjump"/>
              </a:rPr>
              <a:t>200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828800" y="2438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1" action="ppaction://hlinksldjump"/>
              </a:rPr>
              <a:t>400</a:t>
            </a:r>
            <a:endParaRPr lang="en-US" altLang="en-US"/>
          </a:p>
        </p:txBody>
      </p:sp>
      <p:sp>
        <p:nvSpPr>
          <p:cNvPr id="5132" name="TextBox 15"/>
          <p:cNvSpPr txBox="1">
            <a:spLocks noChangeArrowheads="1"/>
          </p:cNvSpPr>
          <p:nvPr/>
        </p:nvSpPr>
        <p:spPr bwMode="auto">
          <a:xfrm>
            <a:off x="0" y="3581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2" action="ppaction://hlinksldjump"/>
              </a:rPr>
              <a:t>300</a:t>
            </a:r>
            <a:endParaRPr lang="en-US" altLang="en-US"/>
          </a:p>
        </p:txBody>
      </p:sp>
      <p:sp>
        <p:nvSpPr>
          <p:cNvPr id="5133" name="TextBox 16"/>
          <p:cNvSpPr txBox="1">
            <a:spLocks noChangeArrowheads="1"/>
          </p:cNvSpPr>
          <p:nvPr/>
        </p:nvSpPr>
        <p:spPr bwMode="auto">
          <a:xfrm>
            <a:off x="1828800" y="3581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3" action="ppaction://hlinksldjump"/>
              </a:rPr>
              <a:t>600</a:t>
            </a:r>
            <a:endParaRPr lang="en-US" altLang="en-US"/>
          </a:p>
        </p:txBody>
      </p:sp>
      <p:sp>
        <p:nvSpPr>
          <p:cNvPr id="5134" name="TextBox 17"/>
          <p:cNvSpPr txBox="1">
            <a:spLocks noChangeArrowheads="1"/>
          </p:cNvSpPr>
          <p:nvPr/>
        </p:nvSpPr>
        <p:spPr bwMode="auto">
          <a:xfrm>
            <a:off x="3657600" y="3581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4" action="ppaction://hlinksldjump"/>
              </a:rPr>
              <a:t>300</a:t>
            </a:r>
            <a:endParaRPr lang="en-US" altLang="en-US"/>
          </a:p>
        </p:txBody>
      </p:sp>
      <p:sp>
        <p:nvSpPr>
          <p:cNvPr id="5135" name="TextBox 18"/>
          <p:cNvSpPr txBox="1">
            <a:spLocks noChangeArrowheads="1"/>
          </p:cNvSpPr>
          <p:nvPr/>
        </p:nvSpPr>
        <p:spPr bwMode="auto">
          <a:xfrm>
            <a:off x="5486400" y="3581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5" action="ppaction://hlinksldjump"/>
              </a:rPr>
              <a:t>300</a:t>
            </a:r>
            <a:endParaRPr lang="en-US" altLang="en-US"/>
          </a:p>
        </p:txBody>
      </p:sp>
      <p:sp>
        <p:nvSpPr>
          <p:cNvPr id="5136" name="TextBox 19"/>
          <p:cNvSpPr txBox="1">
            <a:spLocks noChangeArrowheads="1"/>
          </p:cNvSpPr>
          <p:nvPr/>
        </p:nvSpPr>
        <p:spPr bwMode="auto">
          <a:xfrm>
            <a:off x="7315200" y="3581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6" action="ppaction://hlinksldjump"/>
              </a:rPr>
              <a:t>300</a:t>
            </a:r>
            <a:endParaRPr lang="en-US" altLang="en-US"/>
          </a:p>
        </p:txBody>
      </p:sp>
      <p:sp>
        <p:nvSpPr>
          <p:cNvPr id="5137" name="TextBox 20"/>
          <p:cNvSpPr txBox="1">
            <a:spLocks noChangeArrowheads="1"/>
          </p:cNvSpPr>
          <p:nvPr/>
        </p:nvSpPr>
        <p:spPr bwMode="auto">
          <a:xfrm>
            <a:off x="0" y="4724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7" action="ppaction://hlinksldjump"/>
              </a:rPr>
              <a:t>400</a:t>
            </a:r>
            <a:endParaRPr lang="en-US" altLang="en-US"/>
          </a:p>
        </p:txBody>
      </p:sp>
      <p:sp>
        <p:nvSpPr>
          <p:cNvPr id="5138" name="TextBox 21"/>
          <p:cNvSpPr txBox="1">
            <a:spLocks noChangeArrowheads="1"/>
          </p:cNvSpPr>
          <p:nvPr/>
        </p:nvSpPr>
        <p:spPr bwMode="auto">
          <a:xfrm>
            <a:off x="1828800" y="4724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8" action="ppaction://hlinksldjump"/>
              </a:rPr>
              <a:t>800</a:t>
            </a:r>
            <a:endParaRPr lang="en-US" altLang="en-US"/>
          </a:p>
        </p:txBody>
      </p:sp>
      <p:sp>
        <p:nvSpPr>
          <p:cNvPr id="5139" name="TextBox 22"/>
          <p:cNvSpPr txBox="1">
            <a:spLocks noChangeArrowheads="1"/>
          </p:cNvSpPr>
          <p:nvPr/>
        </p:nvSpPr>
        <p:spPr bwMode="auto">
          <a:xfrm>
            <a:off x="3657600" y="4724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19" action="ppaction://hlinksldjump"/>
              </a:rPr>
              <a:t>400</a:t>
            </a:r>
            <a:endParaRPr lang="en-US" altLang="en-US"/>
          </a:p>
        </p:txBody>
      </p:sp>
      <p:sp>
        <p:nvSpPr>
          <p:cNvPr id="5140" name="TextBox 23"/>
          <p:cNvSpPr txBox="1">
            <a:spLocks noChangeArrowheads="1"/>
          </p:cNvSpPr>
          <p:nvPr/>
        </p:nvSpPr>
        <p:spPr bwMode="auto">
          <a:xfrm>
            <a:off x="5486400" y="4724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0" action="ppaction://hlinksldjump"/>
              </a:rPr>
              <a:t>400</a:t>
            </a:r>
            <a:endParaRPr lang="en-US" altLang="en-US"/>
          </a:p>
        </p:txBody>
      </p:sp>
      <p:sp>
        <p:nvSpPr>
          <p:cNvPr id="5141" name="TextBox 24"/>
          <p:cNvSpPr txBox="1">
            <a:spLocks noChangeArrowheads="1"/>
          </p:cNvSpPr>
          <p:nvPr/>
        </p:nvSpPr>
        <p:spPr bwMode="auto">
          <a:xfrm>
            <a:off x="7315200" y="4724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1" action="ppaction://hlinksldjump"/>
              </a:rPr>
              <a:t>400</a:t>
            </a:r>
            <a:endParaRPr lang="en-US" altLang="en-US"/>
          </a:p>
        </p:txBody>
      </p:sp>
      <p:sp>
        <p:nvSpPr>
          <p:cNvPr id="5142" name="TextBox 25"/>
          <p:cNvSpPr txBox="1">
            <a:spLocks noChangeArrowheads="1"/>
          </p:cNvSpPr>
          <p:nvPr/>
        </p:nvSpPr>
        <p:spPr bwMode="auto">
          <a:xfrm>
            <a:off x="0" y="586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2" action="ppaction://hlinksldjump"/>
              </a:rPr>
              <a:t>500</a:t>
            </a:r>
            <a:endParaRPr lang="en-US" altLang="en-US"/>
          </a:p>
        </p:txBody>
      </p:sp>
      <p:sp>
        <p:nvSpPr>
          <p:cNvPr id="5143" name="TextBox 26"/>
          <p:cNvSpPr txBox="1">
            <a:spLocks noChangeArrowheads="1"/>
          </p:cNvSpPr>
          <p:nvPr/>
        </p:nvSpPr>
        <p:spPr bwMode="auto">
          <a:xfrm>
            <a:off x="1828800" y="586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3" action="ppaction://hlinksldjump"/>
              </a:rPr>
              <a:t>1000</a:t>
            </a:r>
            <a:endParaRPr lang="en-US" altLang="en-US"/>
          </a:p>
        </p:txBody>
      </p:sp>
      <p:sp>
        <p:nvSpPr>
          <p:cNvPr id="5144" name="TextBox 27"/>
          <p:cNvSpPr txBox="1">
            <a:spLocks noChangeArrowheads="1"/>
          </p:cNvSpPr>
          <p:nvPr/>
        </p:nvSpPr>
        <p:spPr bwMode="auto">
          <a:xfrm>
            <a:off x="3657600" y="586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4" action="ppaction://hlinksldjump"/>
              </a:rPr>
              <a:t>500</a:t>
            </a:r>
            <a:endParaRPr lang="en-US" altLang="en-US"/>
          </a:p>
        </p:txBody>
      </p:sp>
      <p:sp>
        <p:nvSpPr>
          <p:cNvPr id="5145" name="TextBox 28"/>
          <p:cNvSpPr txBox="1">
            <a:spLocks noChangeArrowheads="1"/>
          </p:cNvSpPr>
          <p:nvPr/>
        </p:nvSpPr>
        <p:spPr bwMode="auto">
          <a:xfrm>
            <a:off x="5486400" y="586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5" action="ppaction://hlinksldjump"/>
              </a:rPr>
              <a:t>500</a:t>
            </a:r>
            <a:endParaRPr lang="en-US" altLang="en-US"/>
          </a:p>
        </p:txBody>
      </p:sp>
      <p:sp>
        <p:nvSpPr>
          <p:cNvPr id="5146" name="TextBox 29"/>
          <p:cNvSpPr txBox="1">
            <a:spLocks noChangeArrowheads="1"/>
          </p:cNvSpPr>
          <p:nvPr/>
        </p:nvSpPr>
        <p:spPr bwMode="auto">
          <a:xfrm>
            <a:off x="7315200" y="586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hlinkClick r:id="rId26" action="ppaction://hlinksldjump"/>
              </a:rPr>
              <a:t>500</a:t>
            </a:r>
            <a:endParaRPr lang="en-US" altLang="en-US"/>
          </a:p>
        </p:txBody>
      </p:sp>
      <p:sp>
        <p:nvSpPr>
          <p:cNvPr id="5147" name="TextBox 30"/>
          <p:cNvSpPr txBox="1">
            <a:spLocks noChangeArrowheads="1"/>
          </p:cNvSpPr>
          <p:nvPr/>
        </p:nvSpPr>
        <p:spPr bwMode="auto">
          <a:xfrm>
            <a:off x="-76200" y="15875"/>
            <a:ext cx="1946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Definitions</a:t>
            </a:r>
          </a:p>
        </p:txBody>
      </p:sp>
      <p:sp>
        <p:nvSpPr>
          <p:cNvPr id="5148" name="TextBox 31"/>
          <p:cNvSpPr txBox="1">
            <a:spLocks noChangeArrowheads="1"/>
          </p:cNvSpPr>
          <p:nvPr/>
        </p:nvSpPr>
        <p:spPr bwMode="auto">
          <a:xfrm>
            <a:off x="1828800" y="46038"/>
            <a:ext cx="1905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Definitions Advanced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/>
          </a:p>
        </p:txBody>
      </p:sp>
      <p:sp>
        <p:nvSpPr>
          <p:cNvPr id="5149" name="TextBox 32"/>
          <p:cNvSpPr txBox="1">
            <a:spLocks noChangeArrowheads="1"/>
          </p:cNvSpPr>
          <p:nvPr/>
        </p:nvSpPr>
        <p:spPr bwMode="auto">
          <a:xfrm>
            <a:off x="3657600" y="762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Sales</a:t>
            </a:r>
          </a:p>
        </p:txBody>
      </p:sp>
      <p:sp>
        <p:nvSpPr>
          <p:cNvPr id="5150" name="TextBox 33"/>
          <p:cNvSpPr txBox="1">
            <a:spLocks noChangeArrowheads="1"/>
          </p:cNvSpPr>
          <p:nvPr/>
        </p:nvSpPr>
        <p:spPr bwMode="auto">
          <a:xfrm>
            <a:off x="5480050" y="90488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Sales Tax</a:t>
            </a:r>
          </a:p>
        </p:txBody>
      </p:sp>
      <p:sp>
        <p:nvSpPr>
          <p:cNvPr id="5151" name="TextBox 34"/>
          <p:cNvSpPr txBox="1">
            <a:spLocks noChangeArrowheads="1"/>
          </p:cNvSpPr>
          <p:nvPr/>
        </p:nvSpPr>
        <p:spPr bwMode="auto">
          <a:xfrm>
            <a:off x="7315200" y="1428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Interest</a:t>
            </a:r>
          </a:p>
        </p:txBody>
      </p:sp>
      <p:sp>
        <p:nvSpPr>
          <p:cNvPr id="2" name="Action Button: Forward or Next 1">
            <a:hlinkClick r:id="rId27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53" name="Jeopardy - Think Music - Pipe Organ.mp3">
            <a:hlinkClick r:id="" action="ppaction://media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Tax – 300</a:t>
            </a:r>
          </a:p>
        </p:txBody>
      </p:sp>
      <p:sp>
        <p:nvSpPr>
          <p:cNvPr id="259" name="Text Placeholder 5"/>
          <p:cNvSpPr txBox="1">
            <a:spLocks noChangeArrowheads="1"/>
          </p:cNvSpPr>
          <p:nvPr/>
        </p:nvSpPr>
        <p:spPr bwMode="auto">
          <a:xfrm>
            <a:off x="503238" y="1974850"/>
            <a:ext cx="81375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$50 plus tax</a:t>
            </a:r>
          </a:p>
          <a:p>
            <a:pPr algn="ctr">
              <a:spcBef>
                <a:spcPts val="400"/>
              </a:spcBef>
            </a:pPr>
            <a:endParaRPr lang="en-US" altLang="en-US" sz="4800"/>
          </a:p>
        </p:txBody>
      </p:sp>
      <p:grpSp>
        <p:nvGrpSpPr>
          <p:cNvPr id="23556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3558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3559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3560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3561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65" name="A: What is $56.50"/>
          <p:cNvSpPr txBox="1">
            <a:spLocks noChangeArrowheads="1"/>
          </p:cNvSpPr>
          <p:nvPr/>
        </p:nvSpPr>
        <p:spPr bwMode="auto">
          <a:xfrm>
            <a:off x="1921756" y="3830638"/>
            <a:ext cx="5300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$</a:t>
            </a:r>
            <a:r>
              <a:rPr lang="en-US" altLang="en-US" sz="4800" dirty="0" smtClean="0"/>
              <a:t>56.50?</a:t>
            </a:r>
            <a:endParaRPr lang="en-US" altLang="en-US" sz="4800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txEl>
                                              <p:char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p" bldLvl="5" animBg="1" advAuto="0"/>
      <p:bldP spid="26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Tax – 400</a:t>
            </a:r>
          </a:p>
        </p:txBody>
      </p:sp>
      <p:sp>
        <p:nvSpPr>
          <p:cNvPr id="268" name="Text Placeholder 5"/>
          <p:cNvSpPr txBox="1">
            <a:spLocks noChangeArrowheads="1"/>
          </p:cNvSpPr>
          <p:nvPr/>
        </p:nvSpPr>
        <p:spPr bwMode="auto">
          <a:xfrm>
            <a:off x="503238" y="1790700"/>
            <a:ext cx="81375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$79.99 plus tax</a:t>
            </a:r>
          </a:p>
          <a:p>
            <a:pPr algn="ctr">
              <a:spcBef>
                <a:spcPts val="400"/>
              </a:spcBef>
            </a:pPr>
            <a:endParaRPr lang="en-US" altLang="en-US" sz="4800"/>
          </a:p>
        </p:txBody>
      </p:sp>
      <p:grpSp>
        <p:nvGrpSpPr>
          <p:cNvPr id="24580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4582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4583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4584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4585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74" name="A: What is $90.39?"/>
          <p:cNvSpPr txBox="1">
            <a:spLocks noChangeArrowheads="1"/>
          </p:cNvSpPr>
          <p:nvPr/>
        </p:nvSpPr>
        <p:spPr bwMode="auto">
          <a:xfrm>
            <a:off x="1944688" y="3614738"/>
            <a:ext cx="5254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$90.39?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char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build="p" bldLvl="5" animBg="1" advAuto="0"/>
      <p:bldP spid="274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Sales Tax – 500</a:t>
            </a:r>
          </a:p>
        </p:txBody>
      </p:sp>
      <p:sp>
        <p:nvSpPr>
          <p:cNvPr id="277" name="Text Placeholder 5"/>
          <p:cNvSpPr txBox="1">
            <a:spLocks noChangeArrowheads="1"/>
          </p:cNvSpPr>
          <p:nvPr/>
        </p:nvSpPr>
        <p:spPr bwMode="auto">
          <a:xfrm>
            <a:off x="503238" y="186690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$459.29 plus tax </a:t>
            </a:r>
          </a:p>
        </p:txBody>
      </p:sp>
      <p:grpSp>
        <p:nvGrpSpPr>
          <p:cNvPr id="25604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5606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07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5608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5609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83" name="A: What is $519.00?"/>
          <p:cNvSpPr txBox="1">
            <a:spLocks noChangeArrowheads="1"/>
          </p:cNvSpPr>
          <p:nvPr/>
        </p:nvSpPr>
        <p:spPr bwMode="auto">
          <a:xfrm>
            <a:off x="1774825" y="3792538"/>
            <a:ext cx="5594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$519.00?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build="p" bldLvl="5" animBg="1" advAuto="0"/>
      <p:bldP spid="28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Interest – 100</a:t>
            </a:r>
          </a:p>
        </p:txBody>
      </p:sp>
      <p:sp>
        <p:nvSpPr>
          <p:cNvPr id="26627" name="Text Placeholder 5"/>
          <p:cNvSpPr txBox="1">
            <a:spLocks noChangeArrowheads="1"/>
          </p:cNvSpPr>
          <p:nvPr/>
        </p:nvSpPr>
        <p:spPr bwMode="auto">
          <a:xfrm>
            <a:off x="503238" y="1279525"/>
            <a:ext cx="8137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sz="4800" dirty="0" smtClean="0"/>
              <a:t>The amount of money in </a:t>
            </a:r>
            <a:r>
              <a:rPr lang="en-US" altLang="en-US" sz="4800" dirty="0"/>
              <a:t>a  savings account with a principal of $10 000 and an interest rate of 3% after 0 years.</a:t>
            </a:r>
          </a:p>
        </p:txBody>
      </p:sp>
      <p:grpSp>
        <p:nvGrpSpPr>
          <p:cNvPr id="26628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6630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6631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6632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6633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292" name="A: What is a principal?"/>
          <p:cNvSpPr txBox="1">
            <a:spLocks noChangeArrowheads="1"/>
          </p:cNvSpPr>
          <p:nvPr/>
        </p:nvSpPr>
        <p:spPr bwMode="auto">
          <a:xfrm>
            <a:off x="1751013" y="5208588"/>
            <a:ext cx="564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$10 000?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Interest – 200</a:t>
            </a:r>
          </a:p>
        </p:txBody>
      </p:sp>
      <p:sp>
        <p:nvSpPr>
          <p:cNvPr id="27651" name="Text Placeholder 5"/>
          <p:cNvSpPr txBox="1">
            <a:spLocks noChangeArrowheads="1"/>
          </p:cNvSpPr>
          <p:nvPr/>
        </p:nvSpPr>
        <p:spPr bwMode="auto">
          <a:xfrm>
            <a:off x="503238" y="779463"/>
            <a:ext cx="81375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en-US" sz="3600"/>
          </a:p>
          <a:p>
            <a:pPr algn="ctr">
              <a:spcBef>
                <a:spcPts val="400"/>
              </a:spcBef>
            </a:pPr>
            <a:r>
              <a:rPr lang="en-US" altLang="en-US" sz="4800"/>
              <a:t>Line B is </a:t>
            </a:r>
            <a:r>
              <a:rPr lang="en-US" altLang="en-US" sz="4800" u="sng"/>
              <a:t>this</a:t>
            </a:r>
            <a:r>
              <a:rPr lang="en-US" altLang="en-US" sz="4800"/>
              <a:t> kind of interest.</a:t>
            </a:r>
          </a:p>
        </p:txBody>
      </p:sp>
      <p:pic>
        <p:nvPicPr>
          <p:cNvPr id="27652" name="3RmbCYaC6yL8CSS70FljYID9Td8wSjEfr5gneuViDlkz1t1nug9j9AHD1pzinfXvH36qPW4FiYmFF0DN1FYq_fn5ZSsQ9ELq0vUUI64hrVzxzp8RbxiUDdFC8TwqIhDll-x6gLGm.png" descr="3RmbCYaC6yL8CSS70FljYID9Td8wSjEfr5gneuViDlkz1t1nug9j9AHD1pzinfXvH36qPW4FiYmFF0DN1FYq_fn5ZSsQ9ELq0vUUI64hrVzxzp8RbxiUDdFC8TwqIhDll-x6gLG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252663"/>
            <a:ext cx="4106862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7653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7655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7656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7657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7658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320" name="A: What is simple interest?"/>
          <p:cNvSpPr txBox="1">
            <a:spLocks noChangeArrowheads="1"/>
          </p:cNvSpPr>
          <p:nvPr/>
        </p:nvSpPr>
        <p:spPr bwMode="auto">
          <a:xfrm>
            <a:off x="1239838" y="5049838"/>
            <a:ext cx="71358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simple interest?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Interest – 300</a:t>
            </a:r>
          </a:p>
        </p:txBody>
      </p:sp>
      <p:sp>
        <p:nvSpPr>
          <p:cNvPr id="323" name="Text Placeholder 5"/>
          <p:cNvSpPr txBox="1">
            <a:spLocks noChangeArrowheads="1"/>
          </p:cNvSpPr>
          <p:nvPr/>
        </p:nvSpPr>
        <p:spPr bwMode="auto">
          <a:xfrm>
            <a:off x="503238" y="1176338"/>
            <a:ext cx="813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sz="4800"/>
              <a:t>The smarter investment between compound and simple interest for a savings account.</a:t>
            </a:r>
          </a:p>
        </p:txBody>
      </p:sp>
      <p:grpSp>
        <p:nvGrpSpPr>
          <p:cNvPr id="28676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8678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8679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8680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8681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329" name="A: What is a compound interest?"/>
          <p:cNvSpPr txBox="1">
            <a:spLocks noChangeArrowheads="1"/>
          </p:cNvSpPr>
          <p:nvPr/>
        </p:nvSpPr>
        <p:spPr bwMode="auto">
          <a:xfrm>
            <a:off x="920750" y="4270375"/>
            <a:ext cx="7302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</a:t>
            </a:r>
            <a:r>
              <a:rPr lang="en-US" altLang="en-US" sz="4800" dirty="0" smtClean="0"/>
              <a:t>is </a:t>
            </a:r>
            <a:r>
              <a:rPr lang="en-US" altLang="en-US" sz="4800" dirty="0"/>
              <a:t>compound interest?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 bldLvl="5" animBg="1" advAuto="0"/>
      <p:bldP spid="329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Interest – 400</a:t>
            </a:r>
          </a:p>
        </p:txBody>
      </p:sp>
      <p:sp>
        <p:nvSpPr>
          <p:cNvPr id="304" name="Text Placeholder 5"/>
          <p:cNvSpPr txBox="1">
            <a:spLocks noChangeArrowheads="1"/>
          </p:cNvSpPr>
          <p:nvPr/>
        </p:nvSpPr>
        <p:spPr bwMode="auto">
          <a:xfrm>
            <a:off x="503238" y="952500"/>
            <a:ext cx="81375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sz="4800" dirty="0"/>
              <a:t>A simple interest savings account that pays annually with a principal of $500 and 10% interest will grow by </a:t>
            </a:r>
            <a:r>
              <a:rPr lang="en-US" altLang="en-US" sz="4800" u="sng" dirty="0"/>
              <a:t>this</a:t>
            </a:r>
            <a:r>
              <a:rPr lang="en-US" altLang="en-US" sz="4800" dirty="0"/>
              <a:t> much every year.</a:t>
            </a:r>
          </a:p>
        </p:txBody>
      </p:sp>
      <p:grpSp>
        <p:nvGrpSpPr>
          <p:cNvPr id="29700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29702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9703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9704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29705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310" name="A: What is $50?"/>
          <p:cNvSpPr txBox="1">
            <a:spLocks noChangeArrowheads="1"/>
          </p:cNvSpPr>
          <p:nvPr/>
        </p:nvSpPr>
        <p:spPr bwMode="auto">
          <a:xfrm>
            <a:off x="2368550" y="5113338"/>
            <a:ext cx="4406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A: What is $50?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build="p" bldLvl="5" animBg="1" advAuto="0"/>
      <p:bldP spid="310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Interest – 500</a:t>
            </a:r>
          </a:p>
        </p:txBody>
      </p:sp>
      <p:sp>
        <p:nvSpPr>
          <p:cNvPr id="30723" name="Text Placeholder 5"/>
          <p:cNvSpPr txBox="1">
            <a:spLocks noChangeArrowheads="1"/>
          </p:cNvSpPr>
          <p:nvPr/>
        </p:nvSpPr>
        <p:spPr bwMode="auto">
          <a:xfrm>
            <a:off x="288130" y="1044575"/>
            <a:ext cx="8137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sz="4800" dirty="0"/>
              <a:t>The amount of money in a savings account with a principal of $1000 and </a:t>
            </a:r>
            <a:r>
              <a:rPr lang="en-US" altLang="en-US" sz="4800" dirty="0" smtClean="0"/>
              <a:t>an annual </a:t>
            </a:r>
            <a:r>
              <a:rPr lang="en-US" altLang="en-US" sz="4800" dirty="0"/>
              <a:t>compound interest rate of 10% after 3 years</a:t>
            </a:r>
            <a:r>
              <a:rPr lang="en-US" altLang="en-US" sz="3600" dirty="0"/>
              <a:t>.</a:t>
            </a:r>
          </a:p>
        </p:txBody>
      </p:sp>
      <p:grpSp>
        <p:nvGrpSpPr>
          <p:cNvPr id="30724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30726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27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28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30729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320" name="A: What is simple interest?"/>
          <p:cNvSpPr txBox="1">
            <a:spLocks noChangeArrowheads="1"/>
          </p:cNvSpPr>
          <p:nvPr/>
        </p:nvSpPr>
        <p:spPr bwMode="auto">
          <a:xfrm>
            <a:off x="1145381" y="5185033"/>
            <a:ext cx="7135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$1331?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1"/>
          <p:cNvSpPr txBox="1">
            <a:spLocks noChangeArrowheads="1"/>
          </p:cNvSpPr>
          <p:nvPr/>
        </p:nvSpPr>
        <p:spPr bwMode="auto">
          <a:xfrm>
            <a:off x="1493838" y="914400"/>
            <a:ext cx="66135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/>
              <a:t>Final Jeopardy Category:</a:t>
            </a:r>
          </a:p>
          <a:p>
            <a:pPr algn="ctr"/>
            <a:endParaRPr lang="en-US" altLang="en-US" sz="4400" dirty="0"/>
          </a:p>
          <a:p>
            <a:pPr algn="ctr"/>
            <a:endParaRPr lang="en-US" altLang="en-US" sz="4400" dirty="0"/>
          </a:p>
          <a:p>
            <a:pPr algn="ctr"/>
            <a:r>
              <a:rPr lang="en-US" altLang="en-US" sz="3200" dirty="0" smtClean="0"/>
              <a:t>$ € £ ¥ </a:t>
            </a:r>
            <a:r>
              <a:rPr lang="en-CA" sz="3200" dirty="0" smtClean="0"/>
              <a:t>₽ </a:t>
            </a:r>
            <a:r>
              <a:rPr lang="en-CA" sz="3200" dirty="0"/>
              <a:t>฿</a:t>
            </a:r>
            <a:endParaRPr lang="en-US" altLang="en-US" sz="3200" dirty="0"/>
          </a:p>
          <a:p>
            <a:pPr algn="ctr"/>
            <a:r>
              <a:rPr lang="en-US" altLang="en-US" sz="6000" dirty="0"/>
              <a:t>Currency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eopardy! Think Music, 1960s 1984-199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381000"/>
            <a:ext cx="584200" cy="584200"/>
          </a:xfrm>
          <a:prstGeom prst="rect">
            <a:avLst/>
          </a:prstGeom>
        </p:spPr>
      </p:pic>
      <p:pic>
        <p:nvPicPr>
          <p:cNvPr id="3" name="jepthinking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08038" y="762000"/>
            <a:ext cx="7680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/>
              <a:t>Currency – Final Jeopardy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36638" y="2155825"/>
            <a:ext cx="7070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/>
              <a:t>The </a:t>
            </a:r>
            <a:r>
              <a:rPr lang="en-US" altLang="en-US" sz="4800" b="1" dirty="0"/>
              <a:t>countries</a:t>
            </a:r>
            <a:r>
              <a:rPr lang="en-US" altLang="en-US" sz="4800" dirty="0"/>
              <a:t> that use the Yen, Yuan, Pound </a:t>
            </a:r>
            <a:r>
              <a:rPr lang="en-US" altLang="en-US" sz="4800" dirty="0" smtClean="0"/>
              <a:t>&amp; Peso</a:t>
            </a:r>
            <a:r>
              <a:rPr lang="en-US" altLang="en-US" sz="4800" dirty="0"/>
              <a:t>.</a:t>
            </a:r>
          </a:p>
        </p:txBody>
      </p:sp>
      <p:sp>
        <p:nvSpPr>
          <p:cNvPr id="8" name="A: What are Japan, China, The UK and Mexico?"/>
          <p:cNvSpPr txBox="1">
            <a:spLocks noChangeArrowheads="1"/>
          </p:cNvSpPr>
          <p:nvPr/>
        </p:nvSpPr>
        <p:spPr bwMode="auto">
          <a:xfrm>
            <a:off x="920750" y="5006975"/>
            <a:ext cx="73025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000" dirty="0"/>
              <a:t>A: </a:t>
            </a:r>
            <a:r>
              <a:rPr lang="en-US" altLang="en-US" sz="3600" dirty="0"/>
              <a:t>What are Japan, China, </a:t>
            </a:r>
            <a:r>
              <a:rPr lang="en-US" altLang="en-US" sz="3600" dirty="0" smtClean="0"/>
              <a:t>the </a:t>
            </a:r>
            <a:r>
              <a:rPr lang="en-US" altLang="en-US" sz="3600" dirty="0"/>
              <a:t>UK </a:t>
            </a:r>
            <a:r>
              <a:rPr lang="en-US" altLang="en-US" sz="3600" dirty="0" smtClean="0"/>
              <a:t>&amp; Mexico </a:t>
            </a:r>
            <a:r>
              <a:rPr lang="en-US" altLang="en-US" sz="2400" dirty="0" smtClean="0"/>
              <a:t>(</a:t>
            </a:r>
            <a:r>
              <a:rPr lang="en-US" altLang="en-US" dirty="0" smtClean="0"/>
              <a:t>The</a:t>
            </a:r>
            <a:r>
              <a:rPr lang="en-US" altLang="en-US" sz="3200" dirty="0" smtClean="0"/>
              <a:t> </a:t>
            </a:r>
            <a:r>
              <a:rPr lang="en-US" altLang="en-US" dirty="0" smtClean="0"/>
              <a:t>Philippines, Chile, Cuba, Colombia, Dominican Republic, Argentina, </a:t>
            </a:r>
            <a:r>
              <a:rPr lang="en-US" altLang="en-US" dirty="0" smtClean="0"/>
              <a:t>Uruguay. Egypt also has the pound</a:t>
            </a:r>
            <a:r>
              <a:rPr lang="en-US" altLang="en-US" sz="2400" dirty="0" smtClean="0"/>
              <a:t>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87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– 100</a:t>
            </a:r>
          </a:p>
        </p:txBody>
      </p:sp>
      <p:sp>
        <p:nvSpPr>
          <p:cNvPr id="108" name="Text Placeholder 5"/>
          <p:cNvSpPr txBox="1"/>
          <p:nvPr/>
        </p:nvSpPr>
        <p:spPr>
          <a:xfrm>
            <a:off x="503238" y="1524000"/>
            <a:ext cx="8137525" cy="30670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>
            <a:spAutoFit/>
          </a:bodyPr>
          <a:lstStyle/>
          <a:p>
            <a:pPr algn="ctr" defTabSz="457200">
              <a:defRPr sz="4800"/>
            </a:pPr>
            <a:r>
              <a:rPr sz="4800" dirty="0"/>
              <a:t>A plan to balance income and expenses.</a:t>
            </a:r>
          </a:p>
          <a:p>
            <a:pPr marL="342900" indent="-342900" algn="ctr">
              <a:spcBef>
                <a:spcPts val="400"/>
              </a:spcBef>
              <a:defRPr sz="4800"/>
            </a:pPr>
            <a:endParaRPr sz="4800" dirty="0"/>
          </a:p>
        </p:txBody>
      </p:sp>
      <p:grpSp>
        <p:nvGrpSpPr>
          <p:cNvPr id="6148" name="Action Button: Home 6"/>
          <p:cNvGrpSpPr>
            <a:grpSpLocks/>
          </p:cNvGrpSpPr>
          <p:nvPr/>
        </p:nvGrpSpPr>
        <p:grpSpPr bwMode="auto">
          <a:xfrm>
            <a:off x="0" y="5714999"/>
            <a:ext cx="1219201" cy="1143001"/>
            <a:chOff x="0" y="0"/>
            <a:chExt cx="1219201" cy="1143001"/>
          </a:xfrm>
        </p:grpSpPr>
        <p:sp>
          <p:nvSpPr>
            <p:cNvPr id="6150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151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6152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6153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14" name="A: What is a budget?"/>
          <p:cNvSpPr txBox="1">
            <a:spLocks noChangeArrowheads="1"/>
          </p:cNvSpPr>
          <p:nvPr/>
        </p:nvSpPr>
        <p:spPr bwMode="auto">
          <a:xfrm>
            <a:off x="1483479" y="3940175"/>
            <a:ext cx="59833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 </a:t>
            </a:r>
            <a:r>
              <a:rPr lang="en-US" altLang="en-US" sz="4800" b="1" dirty="0"/>
              <a:t>budget</a:t>
            </a:r>
            <a:r>
              <a:rPr lang="en-US" altLang="en-US" sz="4800" dirty="0"/>
              <a:t>?</a:t>
            </a:r>
          </a:p>
        </p:txBody>
      </p:sp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txEl>
                                              <p:char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 bldLvl="5" animBg="1" advAuto="0"/>
      <p:bldP spid="11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– 200</a:t>
            </a:r>
          </a:p>
        </p:txBody>
      </p:sp>
      <p:sp>
        <p:nvSpPr>
          <p:cNvPr id="7171" name="Text Placeholder 5"/>
          <p:cNvSpPr txBox="1">
            <a:spLocks noChangeArrowheads="1"/>
          </p:cNvSpPr>
          <p:nvPr/>
        </p:nvSpPr>
        <p:spPr bwMode="auto">
          <a:xfrm>
            <a:off x="503238" y="1524000"/>
            <a:ext cx="81375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 loan used to buy a home or land.</a:t>
            </a:r>
          </a:p>
        </p:txBody>
      </p:sp>
      <p:grpSp>
        <p:nvGrpSpPr>
          <p:cNvPr id="7172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7174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7175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7176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7177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23" name="A: What is a mortgage?"/>
          <p:cNvSpPr txBox="1">
            <a:spLocks noChangeArrowheads="1"/>
          </p:cNvSpPr>
          <p:nvPr/>
        </p:nvSpPr>
        <p:spPr bwMode="auto">
          <a:xfrm>
            <a:off x="1204413" y="3894138"/>
            <a:ext cx="6735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 </a:t>
            </a:r>
            <a:r>
              <a:rPr lang="en-US" altLang="en-US" sz="4800" b="1" dirty="0"/>
              <a:t>mortgage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– 300</a:t>
            </a:r>
          </a:p>
        </p:txBody>
      </p:sp>
      <p:sp>
        <p:nvSpPr>
          <p:cNvPr id="126" name="Text Placeholder 5"/>
          <p:cNvSpPr txBox="1">
            <a:spLocks noChangeArrowheads="1"/>
          </p:cNvSpPr>
          <p:nvPr/>
        </p:nvSpPr>
        <p:spPr bwMode="auto">
          <a:xfrm>
            <a:off x="503238" y="1524000"/>
            <a:ext cx="81375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A financial charge that funds government spending.</a:t>
            </a:r>
          </a:p>
          <a:p>
            <a:pPr algn="ctr">
              <a:spcBef>
                <a:spcPts val="400"/>
              </a:spcBef>
            </a:pPr>
            <a:endParaRPr lang="en-US" altLang="en-US" sz="4800"/>
          </a:p>
        </p:txBody>
      </p:sp>
      <p:grpSp>
        <p:nvGrpSpPr>
          <p:cNvPr id="8196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8198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199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8200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8201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32" name="A: What is a tax?"/>
          <p:cNvSpPr txBox="1">
            <a:spLocks noChangeArrowheads="1"/>
          </p:cNvSpPr>
          <p:nvPr/>
        </p:nvSpPr>
        <p:spPr bwMode="auto">
          <a:xfrm>
            <a:off x="2162207" y="4135438"/>
            <a:ext cx="4819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 </a:t>
            </a:r>
            <a:r>
              <a:rPr lang="en-US" altLang="en-US" sz="4800" b="1" dirty="0"/>
              <a:t>tax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txEl>
                                              <p:char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 bldLvl="5" animBg="1" advAuto="0"/>
      <p:bldP spid="13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– 400</a:t>
            </a:r>
          </a:p>
        </p:txBody>
      </p:sp>
      <p:sp>
        <p:nvSpPr>
          <p:cNvPr id="9219" name="Text Placeholder 5"/>
          <p:cNvSpPr txBox="1">
            <a:spLocks noChangeArrowheads="1"/>
          </p:cNvSpPr>
          <p:nvPr/>
        </p:nvSpPr>
        <p:spPr bwMode="auto">
          <a:xfrm>
            <a:off x="503238" y="185420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Money that is owed or due.</a:t>
            </a:r>
          </a:p>
        </p:txBody>
      </p:sp>
      <p:grpSp>
        <p:nvGrpSpPr>
          <p:cNvPr id="9220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9222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9223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9224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9225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41" name="A: What is debt?"/>
          <p:cNvSpPr txBox="1">
            <a:spLocks noChangeArrowheads="1"/>
          </p:cNvSpPr>
          <p:nvPr/>
        </p:nvSpPr>
        <p:spPr bwMode="auto">
          <a:xfrm>
            <a:off x="2214305" y="3922713"/>
            <a:ext cx="47153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</a:t>
            </a:r>
            <a:r>
              <a:rPr lang="en-US" altLang="en-US" sz="4800" b="1" dirty="0"/>
              <a:t>debt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– 500</a:t>
            </a:r>
          </a:p>
        </p:txBody>
      </p:sp>
      <p:sp>
        <p:nvSpPr>
          <p:cNvPr id="144" name="Text Placeholder 5"/>
          <p:cNvSpPr txBox="1">
            <a:spLocks noChangeArrowheads="1"/>
          </p:cNvSpPr>
          <p:nvPr/>
        </p:nvSpPr>
        <p:spPr bwMode="auto">
          <a:xfrm>
            <a:off x="503238" y="1676400"/>
            <a:ext cx="81375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/>
              <a:t>The trust between a lender and the borrower. </a:t>
            </a:r>
          </a:p>
        </p:txBody>
      </p:sp>
      <p:grpSp>
        <p:nvGrpSpPr>
          <p:cNvPr id="10244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0246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0247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0248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0249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50" name="A: What is credit?"/>
          <p:cNvSpPr txBox="1">
            <a:spLocks noChangeArrowheads="1"/>
          </p:cNvSpPr>
          <p:nvPr/>
        </p:nvSpPr>
        <p:spPr bwMode="auto">
          <a:xfrm>
            <a:off x="2025952" y="4170363"/>
            <a:ext cx="50920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</a:t>
            </a:r>
            <a:r>
              <a:rPr lang="en-US" altLang="en-US" sz="4800" b="1" dirty="0"/>
              <a:t>credit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nimBg="1" advAuto="0"/>
      <p:bldP spid="15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Advanced – 200</a:t>
            </a:r>
          </a:p>
        </p:txBody>
      </p:sp>
      <p:sp>
        <p:nvSpPr>
          <p:cNvPr id="153" name="Text Placeholder 5"/>
          <p:cNvSpPr txBox="1">
            <a:spLocks noChangeArrowheads="1"/>
          </p:cNvSpPr>
          <p:nvPr/>
        </p:nvSpPr>
        <p:spPr bwMode="auto">
          <a:xfrm>
            <a:off x="503238" y="1028700"/>
            <a:ext cx="81375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endParaRPr lang="en-US" altLang="en-US" sz="4800"/>
          </a:p>
          <a:p>
            <a:pPr algn="ctr">
              <a:spcBef>
                <a:spcPts val="1100"/>
              </a:spcBef>
            </a:pPr>
            <a:r>
              <a:rPr lang="en-US" altLang="en-US" sz="4800"/>
              <a:t>Money spent on necessities.</a:t>
            </a:r>
          </a:p>
        </p:txBody>
      </p:sp>
      <p:grpSp>
        <p:nvGrpSpPr>
          <p:cNvPr id="11268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1270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1271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1272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1273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59" name="A: What are expenses?"/>
          <p:cNvSpPr txBox="1">
            <a:spLocks noChangeArrowheads="1"/>
          </p:cNvSpPr>
          <p:nvPr/>
        </p:nvSpPr>
        <p:spPr bwMode="auto">
          <a:xfrm>
            <a:off x="1235672" y="4008438"/>
            <a:ext cx="6672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are </a:t>
            </a:r>
            <a:r>
              <a:rPr lang="en-US" altLang="en-US" sz="4800" b="1" dirty="0"/>
              <a:t>expenses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txEl>
                                              <p:char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 bldLvl="5" animBg="1" advAuto="0"/>
      <p:bldP spid="1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ChangeArrowheads="1"/>
          </p:cNvSpPr>
          <p:nvPr/>
        </p:nvSpPr>
        <p:spPr bwMode="auto">
          <a:xfrm>
            <a:off x="503238" y="27463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/>
              <a:t>Definitions Advanced  – 400</a:t>
            </a:r>
          </a:p>
        </p:txBody>
      </p:sp>
      <p:sp>
        <p:nvSpPr>
          <p:cNvPr id="12291" name="Text Placeholder 5"/>
          <p:cNvSpPr txBox="1">
            <a:spLocks noChangeArrowheads="1"/>
          </p:cNvSpPr>
          <p:nvPr/>
        </p:nvSpPr>
        <p:spPr bwMode="auto">
          <a:xfrm>
            <a:off x="503238" y="825500"/>
            <a:ext cx="813752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400"/>
              </a:spcBef>
            </a:pPr>
            <a:endParaRPr lang="en-US" altLang="en-US" sz="4800"/>
          </a:p>
          <a:p>
            <a:pPr algn="ctr">
              <a:spcBef>
                <a:spcPts val="1100"/>
              </a:spcBef>
            </a:pPr>
            <a:r>
              <a:rPr lang="en-US" altLang="en-US" sz="4800"/>
              <a:t>Money that is borrowed that you pay back with interest.</a:t>
            </a:r>
          </a:p>
        </p:txBody>
      </p:sp>
      <p:grpSp>
        <p:nvGrpSpPr>
          <p:cNvPr id="12292" name="Action Button: Home 6"/>
          <p:cNvGrpSpPr>
            <a:grpSpLocks/>
          </p:cNvGrpSpPr>
          <p:nvPr/>
        </p:nvGrpSpPr>
        <p:grpSpPr bwMode="auto">
          <a:xfrm>
            <a:off x="0" y="5715000"/>
            <a:ext cx="1219200" cy="1143000"/>
            <a:chOff x="0" y="0"/>
            <a:chExt cx="1219200" cy="1143000"/>
          </a:xfrm>
        </p:grpSpPr>
        <p:sp>
          <p:nvSpPr>
            <p:cNvPr id="12294" name="Rectangle"/>
            <p:cNvSpPr>
              <a:spLocks noChangeArrowheads="1"/>
            </p:cNvSpPr>
            <p:nvPr/>
          </p:nvSpPr>
          <p:spPr bwMode="auto">
            <a:xfrm>
              <a:off x="0" y="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2295" name="Shape"/>
            <p:cNvSpPr>
              <a:spLocks/>
            </p:cNvSpPr>
            <p:nvPr/>
          </p:nvSpPr>
          <p:spPr bwMode="auto">
            <a:xfrm>
              <a:off x="288130" y="196452"/>
              <a:ext cx="642939" cy="803674"/>
            </a:xfrm>
            <a:custGeom>
              <a:avLst/>
              <a:gdLst>
                <a:gd name="T0" fmla="*/ 321470 w 21600"/>
                <a:gd name="T1" fmla="*/ 401837 h 21600"/>
                <a:gd name="T2" fmla="*/ 321470 w 21600"/>
                <a:gd name="T3" fmla="*/ 401837 h 21600"/>
                <a:gd name="T4" fmla="*/ 321470 w 21600"/>
                <a:gd name="T5" fmla="*/ 401837 h 21600"/>
                <a:gd name="T6" fmla="*/ 321470 w 21600"/>
                <a:gd name="T7" fmla="*/ 40183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9800" y="5760"/>
                  </a:moveTo>
                  <a:lnTo>
                    <a:pt x="19800" y="0"/>
                  </a:lnTo>
                  <a:lnTo>
                    <a:pt x="16200" y="0"/>
                  </a:lnTo>
                  <a:lnTo>
                    <a:pt x="16200" y="2880"/>
                  </a:lnTo>
                  <a:lnTo>
                    <a:pt x="19800" y="5760"/>
                  </a:lnTo>
                  <a:close/>
                  <a:moveTo>
                    <a:pt x="0" y="10080"/>
                  </a:moveTo>
                  <a:lnTo>
                    <a:pt x="0" y="21600"/>
                  </a:lnTo>
                  <a:lnTo>
                    <a:pt x="9000" y="21600"/>
                  </a:lnTo>
                  <a:lnTo>
                    <a:pt x="9000" y="15840"/>
                  </a:lnTo>
                  <a:lnTo>
                    <a:pt x="12600" y="15840"/>
                  </a:lnTo>
                  <a:lnTo>
                    <a:pt x="12600" y="21600"/>
                  </a:lnTo>
                  <a:lnTo>
                    <a:pt x="21600" y="21600"/>
                  </a:lnTo>
                  <a:lnTo>
                    <a:pt x="21600" y="10080"/>
                  </a:lnTo>
                  <a:lnTo>
                    <a:pt x="0" y="1008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2296" name="Shape"/>
            <p:cNvSpPr>
              <a:spLocks/>
            </p:cNvSpPr>
            <p:nvPr/>
          </p:nvSpPr>
          <p:spPr bwMode="auto">
            <a:xfrm>
              <a:off x="180975" y="142875"/>
              <a:ext cx="857251" cy="857251"/>
            </a:xfrm>
            <a:custGeom>
              <a:avLst/>
              <a:gdLst>
                <a:gd name="T0" fmla="*/ 428626 w 21600"/>
                <a:gd name="T1" fmla="*/ 428626 h 21600"/>
                <a:gd name="T2" fmla="*/ 428626 w 21600"/>
                <a:gd name="T3" fmla="*/ 428626 h 21600"/>
                <a:gd name="T4" fmla="*/ 428626 w 21600"/>
                <a:gd name="T5" fmla="*/ 428626 h 21600"/>
                <a:gd name="T6" fmla="*/ 428626 w 21600"/>
                <a:gd name="T7" fmla="*/ 42862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  <a:moveTo>
                    <a:pt x="9450" y="16200"/>
                  </a:moveTo>
                  <a:lnTo>
                    <a:pt x="12150" y="16200"/>
                  </a:lnTo>
                  <a:lnTo>
                    <a:pt x="12150" y="21600"/>
                  </a:lnTo>
                  <a:lnTo>
                    <a:pt x="9450" y="21600"/>
                  </a:lnTo>
                  <a:lnTo>
                    <a:pt x="9450" y="1620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  <p:sp>
          <p:nvSpPr>
            <p:cNvPr id="12297" name="Shape"/>
            <p:cNvSpPr>
              <a:spLocks/>
            </p:cNvSpPr>
            <p:nvPr/>
          </p:nvSpPr>
          <p:spPr bwMode="auto">
            <a:xfrm>
              <a:off x="0" y="0"/>
              <a:ext cx="1219201" cy="1143001"/>
            </a:xfrm>
            <a:custGeom>
              <a:avLst/>
              <a:gdLst>
                <a:gd name="T0" fmla="*/ 609601 w 21600"/>
                <a:gd name="T1" fmla="*/ 571501 h 21600"/>
                <a:gd name="T2" fmla="*/ 609601 w 21600"/>
                <a:gd name="T3" fmla="*/ 571501 h 21600"/>
                <a:gd name="T4" fmla="*/ 609601 w 21600"/>
                <a:gd name="T5" fmla="*/ 571501 h 21600"/>
                <a:gd name="T6" fmla="*/ 609601 w 21600"/>
                <a:gd name="T7" fmla="*/ 57150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2700"/>
                  </a:moveTo>
                  <a:lnTo>
                    <a:pt x="13648" y="5737"/>
                  </a:lnTo>
                  <a:lnTo>
                    <a:pt x="13648" y="3712"/>
                  </a:lnTo>
                  <a:lnTo>
                    <a:pt x="15546" y="3712"/>
                  </a:lnTo>
                  <a:lnTo>
                    <a:pt x="15546" y="7763"/>
                  </a:lnTo>
                  <a:lnTo>
                    <a:pt x="18394" y="10800"/>
                  </a:lnTo>
                  <a:lnTo>
                    <a:pt x="16495" y="10800"/>
                  </a:lnTo>
                  <a:lnTo>
                    <a:pt x="16495" y="18900"/>
                  </a:lnTo>
                  <a:lnTo>
                    <a:pt x="5105" y="18900"/>
                  </a:lnTo>
                  <a:lnTo>
                    <a:pt x="5105" y="10800"/>
                  </a:lnTo>
                  <a:lnTo>
                    <a:pt x="3206" y="10800"/>
                  </a:lnTo>
                  <a:lnTo>
                    <a:pt x="10800" y="2700"/>
                  </a:lnTo>
                  <a:close/>
                  <a:moveTo>
                    <a:pt x="13648" y="5737"/>
                  </a:moveTo>
                  <a:lnTo>
                    <a:pt x="15546" y="7763"/>
                  </a:lnTo>
                  <a:moveTo>
                    <a:pt x="16495" y="10800"/>
                  </a:moveTo>
                  <a:lnTo>
                    <a:pt x="5105" y="10800"/>
                  </a:lnTo>
                  <a:moveTo>
                    <a:pt x="9851" y="18900"/>
                  </a:moveTo>
                  <a:lnTo>
                    <a:pt x="9851" y="14850"/>
                  </a:lnTo>
                  <a:lnTo>
                    <a:pt x="11749" y="14850"/>
                  </a:lnTo>
                  <a:lnTo>
                    <a:pt x="11749" y="18900"/>
                  </a:lnTo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solidFill>
                <a:srgbClr val="3A5E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19" tIns="45719" rIns="45719" bIns="45719" anchor="ctr"/>
            <a:lstStyle/>
            <a:p>
              <a:endParaRPr lang="en-US"/>
            </a:p>
          </p:txBody>
        </p:sp>
      </p:grpSp>
      <p:sp>
        <p:nvSpPr>
          <p:cNvPr id="168" name="A: What is a loan?"/>
          <p:cNvSpPr txBox="1">
            <a:spLocks noChangeArrowheads="1"/>
          </p:cNvSpPr>
          <p:nvPr/>
        </p:nvSpPr>
        <p:spPr bwMode="auto">
          <a:xfrm>
            <a:off x="1973855" y="4186238"/>
            <a:ext cx="51962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00"/>
              </a:spcBef>
            </a:pPr>
            <a:r>
              <a:rPr lang="en-US" altLang="en-US" sz="4800" dirty="0"/>
              <a:t>A: What is a </a:t>
            </a:r>
            <a:r>
              <a:rPr lang="en-US" altLang="en-US" sz="4800" b="1" dirty="0"/>
              <a:t>loan</a:t>
            </a:r>
            <a:r>
              <a:rPr lang="en-US" altLang="en-US" sz="4800" dirty="0"/>
              <a:t>?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584" y="5714998"/>
            <a:ext cx="1201615" cy="11430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theme/theme1.xml><?xml version="1.0" encoding="utf-8"?>
<a:theme xmlns:a="http://schemas.openxmlformats.org/drawingml/2006/main" name="CSC">
  <a:themeElements>
    <a:clrScheme name="Jeopardy">
      <a:dk1>
        <a:srgbClr val="FFFFFF"/>
      </a:dk1>
      <a:lt1>
        <a:srgbClr val="FFFFFF"/>
      </a:lt1>
      <a:dk2>
        <a:srgbClr val="0070C0"/>
      </a:dk2>
      <a:lt2>
        <a:srgbClr val="95B3D7"/>
      </a:lt2>
      <a:accent1>
        <a:srgbClr val="4F81BD"/>
      </a:accent1>
      <a:accent2>
        <a:srgbClr val="00B0F0"/>
      </a:accent2>
      <a:accent3>
        <a:srgbClr val="0070C0"/>
      </a:accent3>
      <a:accent4>
        <a:srgbClr val="4F81BD"/>
      </a:accent4>
      <a:accent5>
        <a:srgbClr val="4BACC6"/>
      </a:accent5>
      <a:accent6>
        <a:srgbClr val="1F497D"/>
      </a:accent6>
      <a:hlink>
        <a:srgbClr val="FFFF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655</TotalTime>
  <Words>610</Words>
  <Application>Microsoft Office PowerPoint</Application>
  <PresentationFormat>On-screen Show (4:3)</PresentationFormat>
  <Paragraphs>123</Paragraphs>
  <Slides>29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StephanieG</dc:creator>
  <cp:lastModifiedBy>Dave Fitch</cp:lastModifiedBy>
  <cp:revision>49</cp:revision>
  <dcterms:created xsi:type="dcterms:W3CDTF">2011-09-11T23:08:13Z</dcterms:created>
  <dcterms:modified xsi:type="dcterms:W3CDTF">2024-04-16T19:51:30Z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TC300095759990</vt:lpwstr>
  </property>
</Properties>
</file>