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id" ContentType="audio/mi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B2B2B2"/>
    <a:srgbClr val="000000"/>
    <a:srgbClr val="33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500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4400"/>
            <a:ext cx="6400800" cy="685800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 marL="0" indent="0" algn="ctr">
              <a:buNone/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Subject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 userDrawn="1"/>
        </p:nvSpPr>
        <p:spPr>
          <a:xfrm>
            <a:off x="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8288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36576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54864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73152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18288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6" name="Rectangle 65"/>
          <p:cNvSpPr/>
          <p:nvPr userDrawn="1"/>
        </p:nvSpPr>
        <p:spPr>
          <a:xfrm>
            <a:off x="36576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54864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73152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9" name="Rectangle 68"/>
          <p:cNvSpPr/>
          <p:nvPr userDrawn="1"/>
        </p:nvSpPr>
        <p:spPr>
          <a:xfrm>
            <a:off x="18288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0" name="Rectangle 69"/>
          <p:cNvSpPr/>
          <p:nvPr userDrawn="1"/>
        </p:nvSpPr>
        <p:spPr>
          <a:xfrm>
            <a:off x="36576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54864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2" name="Rectangle 71"/>
          <p:cNvSpPr/>
          <p:nvPr userDrawn="1"/>
        </p:nvSpPr>
        <p:spPr>
          <a:xfrm>
            <a:off x="73152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18288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4" name="Rectangle 73"/>
          <p:cNvSpPr/>
          <p:nvPr userDrawn="1"/>
        </p:nvSpPr>
        <p:spPr>
          <a:xfrm>
            <a:off x="36576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5" name="Rectangle 74"/>
          <p:cNvSpPr/>
          <p:nvPr userDrawn="1"/>
        </p:nvSpPr>
        <p:spPr>
          <a:xfrm>
            <a:off x="54864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73152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7" name="Rectangle 76"/>
          <p:cNvSpPr/>
          <p:nvPr userDrawn="1"/>
        </p:nvSpPr>
        <p:spPr>
          <a:xfrm>
            <a:off x="18288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8" name="Rectangle 77"/>
          <p:cNvSpPr/>
          <p:nvPr userDrawn="1"/>
        </p:nvSpPr>
        <p:spPr>
          <a:xfrm>
            <a:off x="36576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54864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0" name="Rectangle 79"/>
          <p:cNvSpPr/>
          <p:nvPr userDrawn="1"/>
        </p:nvSpPr>
        <p:spPr>
          <a:xfrm>
            <a:off x="73152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1" name="Rectangle 80"/>
          <p:cNvSpPr/>
          <p:nvPr userDrawn="1"/>
        </p:nvSpPr>
        <p:spPr>
          <a:xfrm>
            <a:off x="18288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2" name="Rectangle 81"/>
          <p:cNvSpPr/>
          <p:nvPr userDrawn="1"/>
        </p:nvSpPr>
        <p:spPr>
          <a:xfrm>
            <a:off x="36576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3" name="Rectangle 82"/>
          <p:cNvSpPr/>
          <p:nvPr userDrawn="1"/>
        </p:nvSpPr>
        <p:spPr>
          <a:xfrm>
            <a:off x="54864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4" name="Rectangle 83"/>
          <p:cNvSpPr/>
          <p:nvPr userDrawn="1"/>
        </p:nvSpPr>
        <p:spPr>
          <a:xfrm>
            <a:off x="73152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4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9.xml"/><Relationship Id="rId18" Type="http://schemas.openxmlformats.org/officeDocument/2006/relationships/slide" Target="slide25.xml"/><Relationship Id="rId26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21" Type="http://schemas.openxmlformats.org/officeDocument/2006/relationships/slide" Target="slide16.xml"/><Relationship Id="rId7" Type="http://schemas.openxmlformats.org/officeDocument/2006/relationships/slide" Target="slide18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5" Type="http://schemas.openxmlformats.org/officeDocument/2006/relationships/slide" Target="slide12.xml"/><Relationship Id="rId2" Type="http://schemas.openxmlformats.org/officeDocument/2006/relationships/audio" Target="../media/media3.mp3"/><Relationship Id="rId16" Type="http://schemas.openxmlformats.org/officeDocument/2006/relationships/slide" Target="slide15.xml"/><Relationship Id="rId20" Type="http://schemas.openxmlformats.org/officeDocument/2006/relationships/slide" Target="slide11.xml"/><Relationship Id="rId29" Type="http://schemas.openxmlformats.org/officeDocument/2006/relationships/slide" Target="slide28.xml"/><Relationship Id="rId1" Type="http://schemas.microsoft.com/office/2007/relationships/media" Target="../media/media3.mp3"/><Relationship Id="rId6" Type="http://schemas.openxmlformats.org/officeDocument/2006/relationships/slide" Target="slide13.xml"/><Relationship Id="rId11" Type="http://schemas.openxmlformats.org/officeDocument/2006/relationships/slide" Target="slide19.xml"/><Relationship Id="rId24" Type="http://schemas.openxmlformats.org/officeDocument/2006/relationships/slide" Target="slide7.xml"/><Relationship Id="rId5" Type="http://schemas.openxmlformats.org/officeDocument/2006/relationships/slide" Target="slide8.xml"/><Relationship Id="rId15" Type="http://schemas.openxmlformats.org/officeDocument/2006/relationships/slide" Target="slide10.xml"/><Relationship Id="rId23" Type="http://schemas.openxmlformats.org/officeDocument/2006/relationships/slide" Target="slide26.xml"/><Relationship Id="rId28" Type="http://schemas.openxmlformats.org/officeDocument/2006/relationships/slide" Target="slide27.xml"/><Relationship Id="rId10" Type="http://schemas.openxmlformats.org/officeDocument/2006/relationships/slide" Target="slide24.xml"/><Relationship Id="rId19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5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5.mid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5.mid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Probability</a:t>
            </a:r>
            <a:endParaRPr lang="en-US" sz="4000" dirty="0"/>
          </a:p>
        </p:txBody>
      </p:sp>
      <p:pic>
        <p:nvPicPr>
          <p:cNvPr id="4" name="Jeopardy Theme (2008-Present).mp3">
            <a:hlinkClick r:id="" action="ppaction://ole?verb=0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381000"/>
            <a:ext cx="660400" cy="660400"/>
          </a:xfrm>
          <a:prstGeom prst="rect">
            <a:avLst/>
          </a:prstGeom>
        </p:spPr>
      </p:pic>
      <p:pic>
        <p:nvPicPr>
          <p:cNvPr id="2" name="jepintr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0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Dice &amp; Coins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lvl="0" indent="-342900" algn="ctr"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/>
                      <m:t>A</m:t>
                    </m:r>
                    <m:r>
                      <m:rPr>
                        <m:nor/>
                      </m:rPr>
                      <a:rPr lang="en-US" sz="4400"/>
                      <m:t> 20−</m:t>
                    </m:r>
                    <m:r>
                      <m:rPr>
                        <m:nor/>
                      </m:rPr>
                      <a:rPr lang="en-US" sz="4400"/>
                      <m:t>sided</m:t>
                    </m:r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die</m:t>
                    </m:r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is</m:t>
                    </m:r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rolled</m:t>
                    </m:r>
                    <m:r>
                      <m:rPr>
                        <m:nor/>
                      </m:rPr>
                      <a:rPr lang="en-US" sz="4400"/>
                      <m:t>. </m:t>
                    </m:r>
                    <m:r>
                      <m:rPr>
                        <m:nor/>
                      </m:rPr>
                      <a:rPr lang="en-US" sz="4400"/>
                      <m:t>What</m:t>
                    </m:r>
                    <m:r>
                      <m:rPr>
                        <m:nor/>
                      </m:rPr>
                      <a:rPr lang="en-US" sz="4400" b="0" i="0" smtClean="0"/>
                      <m:t>′</m:t>
                    </m:r>
                    <m:r>
                      <m:rPr>
                        <m:nor/>
                      </m:rPr>
                      <a:rPr lang="en-US" sz="4400"/>
                      <m:t>s</m:t>
                    </m:r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the</m:t>
                    </m:r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 b="1" i="1"/>
                      <m:t>theoretical</m:t>
                    </m:r>
                    <m:r>
                      <m:rPr>
                        <m:nor/>
                      </m:rPr>
                      <a:rPr lang="en-US" sz="4400" b="1" i="1"/>
                      <m:t> </m:t>
                    </m:r>
                    <m:r>
                      <m:rPr>
                        <m:nor/>
                      </m:rPr>
                      <a:rPr lang="en-US" sz="4400" b="1" i="1"/>
                      <m:t>probability</m:t>
                    </m:r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that</m:t>
                    </m:r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it</m:t>
                    </m:r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lands</m:t>
                    </m:r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on</m:t>
                    </m:r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a</m:t>
                    </m:r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number</m:t>
                    </m:r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divisible</m:t>
                    </m:r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/>
                      <m:t>by</m:t>
                    </m:r>
                    <m:r>
                      <m:rPr>
                        <m:nor/>
                      </m:rPr>
                      <a:rPr lang="en-US" sz="4400"/>
                      <m:t> </m:t>
                    </m:r>
                    <m:r>
                      <m:rPr>
                        <m:nor/>
                      </m:rPr>
                      <a:rPr lang="en-US" sz="4400" b="1"/>
                      <m:t>7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?</a:t>
                </a: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A: What is 1/10?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Dice &amp; Coins – 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lvl="0" indent="-342900" algn="ctr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smtClean="0"/>
                        <m:t>A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smtClean="0"/>
                        <m:t>coin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smtClean="0"/>
                        <m:t>is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smtClean="0"/>
                        <m:t>flipped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smtClean="0"/>
                        <m:t>and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b="0" i="0" smtClean="0"/>
                        <m:t>a</m:t>
                      </m:r>
                      <m:r>
                        <m:rPr>
                          <m:nor/>
                        </m:rPr>
                        <a:rPr lang="en-US" sz="4400" smtClean="0"/>
                        <m:t> 6−</m:t>
                      </m:r>
                      <m:r>
                        <m:rPr>
                          <m:nor/>
                        </m:rPr>
                        <a:rPr lang="en-US" sz="4400" smtClean="0"/>
                        <m:t>sided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smtClean="0"/>
                        <m:t>die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smtClean="0"/>
                        <m:t>is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smtClean="0"/>
                        <m:t>rolled</m:t>
                      </m:r>
                      <m:r>
                        <m:rPr>
                          <m:nor/>
                        </m:rPr>
                        <a:rPr lang="en-US" sz="4400" smtClean="0"/>
                        <m:t>. </m:t>
                      </m:r>
                      <m:r>
                        <m:rPr>
                          <m:nor/>
                        </m:rPr>
                        <a:rPr lang="en-US" sz="4400" smtClean="0"/>
                        <m:t>What</m:t>
                      </m:r>
                      <m:r>
                        <m:rPr>
                          <m:nor/>
                        </m:rPr>
                        <a:rPr lang="en-US" sz="4400" b="0" i="0" smtClean="0"/>
                        <m:t>′</m:t>
                      </m:r>
                      <m:r>
                        <m:rPr>
                          <m:nor/>
                        </m:rPr>
                        <a:rPr lang="en-US" sz="4400" smtClean="0"/>
                        <m:t>s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smtClean="0"/>
                        <m:t>the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i="1" smtClean="0"/>
                        <m:t>theoretical</m:t>
                      </m:r>
                      <m:r>
                        <m:rPr>
                          <m:nor/>
                        </m:rPr>
                        <a:rPr lang="en-US" sz="4400" i="1" smtClean="0"/>
                        <m:t> </m:t>
                      </m:r>
                      <m:r>
                        <m:rPr>
                          <m:nor/>
                        </m:rPr>
                        <a:rPr lang="en-US" sz="4400" i="1" smtClean="0"/>
                        <m:t>probability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smtClean="0"/>
                        <m:t>of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smtClean="0"/>
                        <m:t>getting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b="1" smtClean="0"/>
                        <m:t>heads</m:t>
                      </m:r>
                      <m:r>
                        <m:rPr>
                          <m:nor/>
                        </m:rPr>
                        <a:rPr lang="en-US" sz="4400" b="1" smtClean="0"/>
                        <m:t> </m:t>
                      </m:r>
                      <m:r>
                        <m:rPr>
                          <m:nor/>
                        </m:rPr>
                        <a:rPr lang="en-US" sz="4400" b="1" smtClean="0"/>
                        <m:t>on</m:t>
                      </m:r>
                      <m:r>
                        <m:rPr>
                          <m:nor/>
                        </m:rPr>
                        <a:rPr lang="en-US" sz="4400" b="1" smtClean="0"/>
                        <m:t> </m:t>
                      </m:r>
                      <m:r>
                        <m:rPr>
                          <m:nor/>
                        </m:rPr>
                        <a:rPr lang="en-US" sz="4400" b="1" smtClean="0"/>
                        <m:t>the</m:t>
                      </m:r>
                      <m:r>
                        <m:rPr>
                          <m:nor/>
                        </m:rPr>
                        <a:rPr lang="en-US" sz="4400" b="1" smtClean="0"/>
                        <m:t> </m:t>
                      </m:r>
                      <m:r>
                        <m:rPr>
                          <m:nor/>
                        </m:rPr>
                        <a:rPr lang="en-US" sz="4400" b="1" smtClean="0"/>
                        <m:t>coin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b="0" i="0" smtClean="0"/>
                        <m:t>&amp;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b="1" smtClean="0"/>
                        <m:t>an</m:t>
                      </m:r>
                      <m:r>
                        <m:rPr>
                          <m:nor/>
                        </m:rPr>
                        <a:rPr lang="en-US" sz="4400" b="1" smtClean="0"/>
                        <m:t> </m:t>
                      </m:r>
                      <m:r>
                        <m:rPr>
                          <m:nor/>
                        </m:rPr>
                        <a:rPr lang="en-US" sz="4400" b="1" smtClean="0"/>
                        <m:t>even</m:t>
                      </m:r>
                      <m:r>
                        <m:rPr>
                          <m:nor/>
                        </m:rPr>
                        <a:rPr lang="en-US" sz="4400" b="1" smtClean="0"/>
                        <m:t> </m:t>
                      </m:r>
                      <m:r>
                        <m:rPr>
                          <m:nor/>
                        </m:rPr>
                        <a:rPr lang="en-US" sz="4400" b="1" smtClean="0"/>
                        <m:t>number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smtClean="0"/>
                        <m:t>on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smtClean="0"/>
                        <m:t>the</m:t>
                      </m:r>
                      <m:r>
                        <m:rPr>
                          <m:nor/>
                        </m:rPr>
                        <a:rPr lang="en-US" sz="4400" smtClean="0"/>
                        <m:t> </m:t>
                      </m:r>
                      <m:r>
                        <m:rPr>
                          <m:nor/>
                        </m:rPr>
                        <a:rPr lang="en-US" sz="4400" smtClean="0"/>
                        <m:t>die</m:t>
                      </m:r>
                      <m:r>
                        <m:rPr>
                          <m:nor/>
                        </m:rPr>
                        <a:rPr lang="en-US" sz="4400" smtClean="0"/>
                        <m:t>?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A: What is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1/4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?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 b="-68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Dice &amp; Coins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/>
                        <m:t>Three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coins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are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flipped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and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a</m:t>
                      </m:r>
                      <m:r>
                        <m:rPr>
                          <m:nor/>
                        </m:rPr>
                        <a:rPr lang="en-US" sz="4400"/>
                        <m:t> 20−</m:t>
                      </m:r>
                      <m:r>
                        <m:rPr>
                          <m:nor/>
                        </m:rPr>
                        <a:rPr lang="en-US" sz="4400"/>
                        <m:t>sided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die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is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rolled</m:t>
                      </m:r>
                      <m:r>
                        <m:rPr>
                          <m:nor/>
                        </m:rPr>
                        <a:rPr lang="en-US" sz="4400"/>
                        <m:t>. </m:t>
                      </m:r>
                      <m:r>
                        <m:rPr>
                          <m:nor/>
                        </m:rPr>
                        <a:rPr lang="en-US" sz="4400"/>
                        <m:t>What</m:t>
                      </m:r>
                      <m:r>
                        <m:rPr>
                          <m:nor/>
                        </m:rPr>
                        <a:rPr lang="en-US" sz="4400" b="0" i="0" smtClean="0"/>
                        <m:t>′</m:t>
                      </m:r>
                      <m:r>
                        <m:rPr>
                          <m:nor/>
                        </m:rPr>
                        <a:rPr lang="en-US" sz="4400"/>
                        <m:t>s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the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 i="1"/>
                        <m:t>theoretical</m:t>
                      </m:r>
                      <m:r>
                        <m:rPr>
                          <m:nor/>
                        </m:rPr>
                        <a:rPr lang="en-US" sz="4400" i="1"/>
                        <m:t> </m:t>
                      </m:r>
                      <m:r>
                        <m:rPr>
                          <m:nor/>
                        </m:rPr>
                        <a:rPr lang="en-US" sz="4400" i="1"/>
                        <m:t>probability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of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getting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3 </m:t>
                      </m:r>
                      <m:r>
                        <m:rPr>
                          <m:nor/>
                        </m:rPr>
                        <a:rPr lang="en-US" sz="4400" b="1"/>
                        <m:t>tails</m:t>
                      </m:r>
                      <m:r>
                        <m:rPr>
                          <m:nor/>
                        </m:rPr>
                        <a:rPr lang="en-US" sz="4400" b="1"/>
                        <m:t> &amp; 3</m:t>
                      </m:r>
                      <m:r>
                        <m:rPr>
                          <m:nor/>
                        </m:rPr>
                        <a:rPr lang="en-US" sz="4400"/>
                        <m:t>?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A: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What is 1/160?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 b="-83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Theoretical &amp; Experimental Probability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/>
                        <m:t>Is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an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expected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result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theoretical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or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experimental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probability</m:t>
                      </m:r>
                      <m:r>
                        <m:rPr>
                          <m:nor/>
                        </m:rPr>
                        <a:rPr lang="en-US" sz="4400"/>
                        <m:t>?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800" dirty="0"/>
                  <a:t>A: What is theoretical?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Theoretical &amp; Experimental Probability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/>
                        <m:t>If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I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flip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a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coin</m:t>
                      </m:r>
                      <m:r>
                        <m:rPr>
                          <m:nor/>
                        </m:rPr>
                        <a:rPr lang="en-US" sz="4400"/>
                        <m:t> 100 </m:t>
                      </m:r>
                      <m:r>
                        <m:rPr>
                          <m:nor/>
                        </m:rPr>
                        <a:rPr lang="en-US" sz="4400"/>
                        <m:t>times</m:t>
                      </m:r>
                      <m:r>
                        <m:rPr>
                          <m:nor/>
                        </m:rPr>
                        <a:rPr lang="en-US" sz="4400"/>
                        <m:t>, </m:t>
                      </m:r>
                      <m:r>
                        <m:rPr>
                          <m:nor/>
                        </m:rPr>
                        <a:rPr lang="en-US" sz="4400"/>
                        <m:t>is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it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likely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heads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and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tails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each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occur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exactly</m:t>
                      </m:r>
                      <m:r>
                        <m:rPr>
                          <m:nor/>
                        </m:rPr>
                        <a:rPr lang="en-US" sz="4400"/>
                        <m:t> 50 </m:t>
                      </m:r>
                      <m:r>
                        <m:rPr>
                          <m:nor/>
                        </m:rPr>
                        <a:rPr lang="en-US" sz="4400"/>
                        <m:t>times</m:t>
                      </m:r>
                      <m:r>
                        <m:rPr>
                          <m:nor/>
                        </m:rPr>
                        <a:rPr lang="en-US" sz="4400"/>
                        <m:t>?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US" sz="4800" dirty="0"/>
                  <a:t>: What is no?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Theoretical &amp; Experimental Probability – 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/>
                        <m:t>Your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school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is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selling</m:t>
                      </m:r>
                      <m:r>
                        <m:rPr>
                          <m:nor/>
                        </m:rPr>
                        <a:rPr lang="en-US" sz="4400"/>
                        <m:t> 200 </m:t>
                      </m:r>
                      <m:r>
                        <m:rPr>
                          <m:nor/>
                        </m:rPr>
                        <a:rPr lang="en-US" sz="4400"/>
                        <m:t>raffle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tickets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for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a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fundraiser</m:t>
                      </m:r>
                      <m:r>
                        <m:rPr>
                          <m:nor/>
                        </m:rPr>
                        <a:rPr lang="en-US" sz="4400"/>
                        <m:t>. </m:t>
                      </m:r>
                      <m:r>
                        <m:rPr>
                          <m:nor/>
                        </m:rPr>
                        <a:rPr lang="en-US" sz="4400"/>
                        <m:t>If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you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buy</m:t>
                      </m:r>
                      <m:r>
                        <m:rPr>
                          <m:nor/>
                        </m:rPr>
                        <a:rPr lang="en-US" sz="4400"/>
                        <m:t> 4 </m:t>
                      </m:r>
                      <m:r>
                        <m:rPr>
                          <m:nor/>
                        </m:rPr>
                        <a:rPr lang="en-US" sz="4400"/>
                        <m:t>tickets</m:t>
                      </m:r>
                      <m:r>
                        <m:rPr>
                          <m:nor/>
                        </m:rPr>
                        <a:rPr lang="en-US" sz="4400"/>
                        <m:t>, </m:t>
                      </m:r>
                      <m:r>
                        <m:rPr>
                          <m:nor/>
                        </m:rPr>
                        <a:rPr lang="en-US" sz="4400"/>
                        <m:t>what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is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the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probability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you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win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the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prize</m:t>
                      </m:r>
                      <m:r>
                        <m:rPr>
                          <m:nor/>
                        </m:rPr>
                        <a:rPr lang="en-US" sz="4400"/>
                        <m:t>?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800" dirty="0"/>
                  <a:t>A: What is 1/50?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>
                <a:blip r:embed="rId2"/>
                <a:stretch>
                  <a:fillRect b="-69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Theoretical &amp; Experimental Probability – 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/>
              <a:t>A shelf has 20 books: 10 fiction, 6 non-fiction, and 4 graphic novels. If a student chooses a book at random, what is the probability they choose a graphic novel?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What is </a:t>
            </a:r>
            <a:r>
              <a:rPr lang="en-US" sz="4800" dirty="0"/>
              <a:t>1/5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Theoretical and Experimental Probability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spcBef>
                <a:spcPct val="20000"/>
              </a:spcBef>
              <a:defRPr/>
            </a:pPr>
            <a:endParaRPr lang="en-US" sz="4400" dirty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/>
              <a:t>A playlist contains 5 pop, 7 </a:t>
            </a:r>
            <a:r>
              <a:rPr lang="en-US" sz="4400" dirty="0" smtClean="0"/>
              <a:t>hip-hop </a:t>
            </a:r>
            <a:r>
              <a:rPr lang="en-US" sz="4400" dirty="0"/>
              <a:t>and 3 rock songs. If a song is played at random, what is the probability that it is hip-hop?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What is </a:t>
            </a:r>
            <a:r>
              <a:rPr lang="en-US" sz="4800" dirty="0"/>
              <a:t>7/15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Tree Diagrams – 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/>
              <a:t>In a tree diagram, what does each </a:t>
            </a:r>
            <a:r>
              <a:rPr lang="en-US" sz="4400" i="1" dirty="0"/>
              <a:t>branch</a:t>
            </a:r>
            <a:r>
              <a:rPr lang="en-US" sz="4400" dirty="0"/>
              <a:t> represent?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What is one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possible outcome or choice at that step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Tree Diagrams – 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/>
              <a:t>A tree diagram shows 2 choices of drinks (juice, milk) and 2 choices of snacks (apple, granola bar). How many total outcomes are in the tree diagram?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What is 4?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4" action="ppaction://hlinksldjump"/>
              </a:rPr>
              <a:t>100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5" action="ppaction://hlinksldjump"/>
              </a:rPr>
              <a:t>100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6" action="ppaction://hlinksldjump"/>
              </a:rPr>
              <a:t>100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7" action="ppaction://hlinksldjump"/>
              </a:rPr>
              <a:t>100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8" action="ppaction://hlinksldjump"/>
              </a:rPr>
              <a:t>100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9" action="ppaction://hlinksldjump"/>
              </a:rPr>
              <a:t>200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10" action="ppaction://hlinksldjump"/>
              </a:rPr>
              <a:t>200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11" action="ppaction://hlinksldjump"/>
              </a:rPr>
              <a:t>200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hlinkClick r:id="rId12" action="ppaction://hlinksldjump"/>
              </a:rPr>
              <a:t>200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13" action="ppaction://hlinksldjump"/>
              </a:rPr>
              <a:t>200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14" action="ppaction://hlinksldjump"/>
              </a:rPr>
              <a:t>300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15" action="ppaction://hlinksldjump"/>
              </a:rPr>
              <a:t>300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36576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16" action="ppaction://hlinksldjump"/>
              </a:rPr>
              <a:t>300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17" action="ppaction://hlinksldjump"/>
              </a:rPr>
              <a:t>300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18" action="ppaction://hlinksldjump"/>
              </a:rPr>
              <a:t>300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19" action="ppaction://hlinksldjump"/>
              </a:rPr>
              <a:t>400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8288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20" action="ppaction://hlinksldjump"/>
              </a:rPr>
              <a:t>400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21" action="ppaction://hlinksldjump"/>
              </a:rPr>
              <a:t>400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54864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22" action="ppaction://hlinksldjump"/>
              </a:rPr>
              <a:t>400</a:t>
            </a:r>
            <a:endParaRPr lang="en-US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23" action="ppaction://hlinksldjump"/>
              </a:rPr>
              <a:t>400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24" action="ppaction://hlinksldjump"/>
              </a:rPr>
              <a:t>500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25" action="ppaction://hlinksldjump"/>
              </a:rPr>
              <a:t>500</a:t>
            </a:r>
            <a:endParaRPr 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36576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26" action="ppaction://hlinksldjump"/>
              </a:rPr>
              <a:t>500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54864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27" action="ppaction://hlinksldjump"/>
              </a:rPr>
              <a:t>500</a:t>
            </a:r>
            <a:endParaRPr lang="en-US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73152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28" action="ppaction://hlinksldjump"/>
              </a:rPr>
              <a:t>500</a:t>
            </a:r>
            <a:endParaRPr lang="en-US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-76200" y="15299"/>
            <a:ext cx="194605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Take</a:t>
            </a:r>
          </a:p>
          <a:p>
            <a:pPr algn="ctr"/>
            <a:r>
              <a:rPr lang="en-US" sz="2300" dirty="0"/>
              <a:t>Your</a:t>
            </a:r>
          </a:p>
          <a:p>
            <a:pPr algn="ctr"/>
            <a:r>
              <a:rPr lang="en-US" sz="2300" dirty="0"/>
              <a:t>Chance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8800" y="45898"/>
            <a:ext cx="1905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Dice</a:t>
            </a:r>
          </a:p>
          <a:p>
            <a:pPr algn="ctr"/>
            <a:r>
              <a:rPr lang="en-US" sz="2300" dirty="0"/>
              <a:t>&amp;</a:t>
            </a:r>
          </a:p>
          <a:p>
            <a:pPr algn="ctr"/>
            <a:r>
              <a:rPr lang="en-US" sz="2300" dirty="0"/>
              <a:t>Coins</a:t>
            </a:r>
          </a:p>
          <a:p>
            <a:pPr algn="ctr"/>
            <a:endParaRPr lang="en-US" sz="2600" dirty="0"/>
          </a:p>
        </p:txBody>
      </p:sp>
      <p:sp>
        <p:nvSpPr>
          <p:cNvPr id="33" name="TextBox 32"/>
          <p:cNvSpPr txBox="1"/>
          <p:nvPr/>
        </p:nvSpPr>
        <p:spPr>
          <a:xfrm>
            <a:off x="3657600" y="762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Theoretical &amp; Experimental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86400" y="76200"/>
            <a:ext cx="1828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Tree</a:t>
            </a:r>
          </a:p>
          <a:p>
            <a:pPr algn="ctr"/>
            <a:r>
              <a:rPr lang="en-US" sz="2300" dirty="0"/>
              <a:t>Diagrams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705"/>
            <a:ext cx="1981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Travel</a:t>
            </a:r>
          </a:p>
          <a:p>
            <a:pPr algn="ctr"/>
            <a:r>
              <a:rPr lang="en-US" sz="2300" dirty="0"/>
              <a:t>&amp;</a:t>
            </a:r>
            <a:br>
              <a:rPr lang="en-US" sz="2300" dirty="0"/>
            </a:br>
            <a:r>
              <a:rPr lang="en-US" sz="2300" dirty="0"/>
              <a:t>Transport</a:t>
            </a:r>
          </a:p>
        </p:txBody>
      </p:sp>
      <p:sp>
        <p:nvSpPr>
          <p:cNvPr id="2" name="Action Button: Forward or Next 1">
            <a:hlinkClick r:id="rId29" action="ppaction://hlinksldjump" highlightClick="1"/>
          </p:cNvPr>
          <p:cNvSpPr/>
          <p:nvPr/>
        </p:nvSpPr>
        <p:spPr>
          <a:xfrm>
            <a:off x="8839200" y="6553200"/>
            <a:ext cx="3048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Jeopardy - Think Music - Pipe Or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267200" y="3124200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Tree Diagrams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/>
              <a:t>Is this an </a:t>
            </a:r>
            <a:r>
              <a:rPr lang="en-US" sz="4400" b="1" dirty="0"/>
              <a:t>independen</a:t>
            </a:r>
            <a:r>
              <a:rPr lang="en-US" sz="4400" dirty="0"/>
              <a:t>t or </a:t>
            </a:r>
            <a:r>
              <a:rPr lang="en-US" sz="4400" b="1" dirty="0"/>
              <a:t>dependent event</a:t>
            </a:r>
            <a:r>
              <a:rPr lang="en-US" sz="4400" dirty="0"/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/>
              <a:t>A: What is independent?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4C62B86-99BB-B74F-E93D-34DEAC30C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3810000" cy="32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Tree Diagrams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/>
              <a:t>A science class must choose lab partners for an experiment. RJ, Sam, </a:t>
            </a:r>
            <a:r>
              <a:rPr lang="en-US" sz="4400" dirty="0" smtClean="0"/>
              <a:t>Mia </a:t>
            </a:r>
            <a:r>
              <a:rPr lang="en-US" sz="4400" dirty="0"/>
              <a:t>and Zoe want to be partners with one another. </a:t>
            </a:r>
            <a:r>
              <a:rPr lang="en-US" sz="4400" dirty="0" smtClean="0"/>
              <a:t>What’s </a:t>
            </a:r>
            <a:r>
              <a:rPr lang="en-US" sz="4400" dirty="0"/>
              <a:t>the chance that RJ will be with either Sam or Zoe?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/>
              <a:t>A: What is 2/3?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Tree Diagrams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/>
              <a:t>How many coins are being flipped in this tree diagram?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/>
              <a:t>A: What is 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FAE21EA-F4DC-3A43-8671-913468AB8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75" y="3081337"/>
            <a:ext cx="4104050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Travel &amp; Transportation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400" dirty="0"/>
              <a:t>An OC Transpo bus is late 40% of the time. If you take the bus on any given day, what is the probability that it will be late?</a:t>
            </a:r>
            <a:br>
              <a:rPr lang="en-US" sz="4400" dirty="0"/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What is 40%,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0.4, 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2/5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Travel &amp; Transportation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000" dirty="0"/>
              <a:t>During winter, </a:t>
            </a:r>
            <a:r>
              <a:rPr lang="en-US" sz="4000" dirty="0" smtClean="0"/>
              <a:t>there’s </a:t>
            </a:r>
            <a:r>
              <a:rPr lang="en-US" sz="4000" dirty="0"/>
              <a:t>a 20% chance that roads are icy each morning. </a:t>
            </a:r>
            <a:r>
              <a:rPr lang="en-US" sz="4000" dirty="0" smtClean="0"/>
              <a:t>Tom </a:t>
            </a:r>
            <a:r>
              <a:rPr lang="en-US" sz="4000" dirty="0"/>
              <a:t>drives </a:t>
            </a:r>
            <a:r>
              <a:rPr lang="en-US" sz="4000" dirty="0" smtClean="0"/>
              <a:t>three days. What’s </a:t>
            </a:r>
            <a:r>
              <a:rPr lang="en-US" sz="4000" dirty="0"/>
              <a:t>the </a:t>
            </a:r>
            <a:r>
              <a:rPr lang="en-US" sz="4000" dirty="0" smtClean="0"/>
              <a:t>chance that </a:t>
            </a:r>
            <a:r>
              <a:rPr lang="en-US" sz="4000" dirty="0"/>
              <a:t>the roads are </a:t>
            </a:r>
            <a:r>
              <a:rPr lang="en-US" sz="4000" u="sng" dirty="0"/>
              <a:t>not</a:t>
            </a:r>
            <a:r>
              <a:rPr lang="en-US" sz="4000" dirty="0"/>
              <a:t> icy on any of those days?</a:t>
            </a:r>
            <a:br>
              <a:rPr lang="en-US" sz="4000" dirty="0"/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/>
              <a:t>A: What is 51.2</a:t>
            </a:r>
            <a:r>
              <a:rPr lang="en-US" sz="4800" dirty="0" smtClean="0"/>
              <a:t>%?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Travel &amp; Transportation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2954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000" dirty="0" smtClean="0"/>
              <a:t>You randomly take the </a:t>
            </a:r>
            <a:r>
              <a:rPr lang="en-US" sz="4000" dirty="0"/>
              <a:t>bus (30</a:t>
            </a:r>
            <a:r>
              <a:rPr lang="en-US" sz="3600" dirty="0"/>
              <a:t>% chance of delay</a:t>
            </a:r>
            <a:r>
              <a:rPr lang="en-US" sz="4000" dirty="0"/>
              <a:t>) or the O-Train (10% </a:t>
            </a:r>
            <a:r>
              <a:rPr lang="en-US" sz="3600" dirty="0"/>
              <a:t>chance of delay</a:t>
            </a:r>
            <a:r>
              <a:rPr lang="en-US" sz="4000" dirty="0"/>
              <a:t>). </a:t>
            </a:r>
            <a:r>
              <a:rPr lang="en-US" sz="4000" dirty="0" smtClean="0"/>
              <a:t>What’s </a:t>
            </a:r>
            <a:r>
              <a:rPr lang="en-US" sz="4000" dirty="0"/>
              <a:t>the </a:t>
            </a:r>
            <a:r>
              <a:rPr lang="en-US" sz="4000" dirty="0" smtClean="0"/>
              <a:t>chance of delay</a:t>
            </a:r>
            <a:r>
              <a:rPr lang="en-US" sz="4000" dirty="0" smtClean="0"/>
              <a:t>?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/>
              <a:t>A = bus/train delay; B = chance of taking each (50%)</a:t>
            </a:r>
            <a:endParaRPr lang="en-US" sz="3600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P(a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x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b) = P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aseline="0" dirty="0" smtClean="0"/>
              <a:t>P</a:t>
            </a:r>
            <a:r>
              <a:rPr lang="en-US" sz="2400" dirty="0" smtClean="0"/>
              <a:t>(a </a:t>
            </a:r>
            <a:r>
              <a:rPr lang="en-US" dirty="0" smtClean="0"/>
              <a:t>x</a:t>
            </a:r>
            <a:r>
              <a:rPr lang="en-US" sz="2400" dirty="0" smtClean="0"/>
              <a:t> b) = P</a:t>
            </a:r>
            <a:r>
              <a:rPr lang="en-US" sz="1400" dirty="0" smtClean="0"/>
              <a:t>2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+ P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= answer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What is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20%, 0.2, 1/5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Travel &amp; Transportation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z="4400" dirty="0" smtClean="0"/>
              <a:t>There’s </a:t>
            </a:r>
            <a:r>
              <a:rPr lang="en-US" sz="4400" dirty="0"/>
              <a:t>a 70% chance that Bank </a:t>
            </a:r>
            <a:r>
              <a:rPr lang="en-US" sz="4400" dirty="0" smtClean="0"/>
              <a:t>St. </a:t>
            </a:r>
            <a:r>
              <a:rPr lang="en-US" sz="4400" dirty="0"/>
              <a:t>is congested during rush hour. If you </a:t>
            </a:r>
            <a:r>
              <a:rPr lang="en-US" sz="4400" dirty="0" smtClean="0"/>
              <a:t>drive </a:t>
            </a:r>
            <a:r>
              <a:rPr lang="en-US" sz="4400" dirty="0"/>
              <a:t>two consecutive mornings, </a:t>
            </a:r>
            <a:r>
              <a:rPr lang="en-US" sz="4400" dirty="0" smtClean="0"/>
              <a:t>what’s </a:t>
            </a:r>
            <a:r>
              <a:rPr lang="en-US" sz="4400" dirty="0"/>
              <a:t>the </a:t>
            </a:r>
            <a:r>
              <a:rPr lang="en-US" sz="4400" dirty="0" smtClean="0"/>
              <a:t>chance that it’s congested </a:t>
            </a:r>
            <a:r>
              <a:rPr lang="en-US" sz="4400" dirty="0"/>
              <a:t>both days?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/>
              <a:t>A: What is 0.49, 49%?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Problem Solving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900" dirty="0"/>
              <a:t>There’s a 60% chance that your OC Transpo bus is full, a 30% chance it’s delayed, and a 50% chance that it’s in traffic. If these events are independent, what’s the probability that the events all occur?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What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0.09, 9%?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14400"/>
            <a:ext cx="670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Final Jeopardy Category:</a:t>
            </a:r>
          </a:p>
          <a:p>
            <a:pPr algn="ctr"/>
            <a:endParaRPr lang="en-US" sz="4400" dirty="0"/>
          </a:p>
          <a:p>
            <a:pPr algn="ctr"/>
            <a:endParaRPr lang="en-US" sz="6000" dirty="0"/>
          </a:p>
          <a:p>
            <a:pPr algn="ctr"/>
            <a:r>
              <a:rPr lang="en-US" sz="4400" dirty="0" smtClean="0"/>
              <a:t>Riddle – </a:t>
            </a:r>
            <a:r>
              <a:rPr lang="en-US" sz="3200" dirty="0" smtClean="0"/>
              <a:t>Probability </a:t>
            </a:r>
            <a:r>
              <a:rPr lang="en-US" sz="3200" dirty="0" smtClean="0"/>
              <a:t>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446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Riddle – Final Jeopardy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9050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 matter how many times you try,</a:t>
            </a:r>
            <a:br>
              <a:rPr lang="en-US" sz="3200" dirty="0"/>
            </a:br>
            <a:r>
              <a:rPr lang="en-US" sz="3200" dirty="0"/>
              <a:t>I </a:t>
            </a:r>
            <a:r>
              <a:rPr lang="en-US" sz="3200" b="1" dirty="0"/>
              <a:t>never fail</a:t>
            </a:r>
            <a:r>
              <a:rPr lang="en-US" sz="3200" dirty="0"/>
              <a:t> to happen.</a:t>
            </a:r>
            <a:br>
              <a:rPr lang="en-US" sz="3200" dirty="0"/>
            </a:br>
            <a:r>
              <a:rPr lang="en-US" sz="3200" dirty="0"/>
              <a:t>I don’t depend on luck or chance,</a:t>
            </a:r>
            <a:br>
              <a:rPr lang="en-US" sz="3200" dirty="0"/>
            </a:br>
            <a:r>
              <a:rPr lang="en-US" sz="3200" dirty="0" smtClean="0"/>
              <a:t>I </a:t>
            </a:r>
            <a:r>
              <a:rPr lang="en-US" sz="3200" dirty="0"/>
              <a:t>don’t surprise anyone.</a:t>
            </a:r>
          </a:p>
          <a:p>
            <a:r>
              <a:rPr lang="en-US" sz="3200" dirty="0"/>
              <a:t>Others may or may not appear,</a:t>
            </a:r>
            <a:br>
              <a:rPr lang="en-US" sz="3200" dirty="0"/>
            </a:br>
            <a:r>
              <a:rPr lang="en-US" sz="3200" dirty="0"/>
              <a:t>but I </a:t>
            </a:r>
            <a:r>
              <a:rPr lang="en-US" sz="3200" b="1" dirty="0"/>
              <a:t>always</a:t>
            </a:r>
            <a:r>
              <a:rPr lang="en-US" sz="3200" dirty="0"/>
              <a:t> do.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A: What is a </a:t>
            </a:r>
            <a:r>
              <a:rPr lang="en-US" sz="3600" u="sng" dirty="0"/>
              <a:t>Certain Event</a:t>
            </a:r>
            <a:r>
              <a:rPr lang="en-US" sz="3600" dirty="0"/>
              <a:t>?</a:t>
            </a:r>
          </a:p>
        </p:txBody>
      </p:sp>
      <p:pic>
        <p:nvPicPr>
          <p:cNvPr id="5" name="Jeopardy! Think Music, 1960s 1984-199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381000"/>
            <a:ext cx="584200" cy="584200"/>
          </a:xfrm>
          <a:prstGeom prst="rect">
            <a:avLst/>
          </a:prstGeom>
        </p:spPr>
      </p:pic>
      <p:pic>
        <p:nvPicPr>
          <p:cNvPr id="3" name="jepthinking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Take Your Chance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100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defRPr/>
            </a:pPr>
            <a:r>
              <a:rPr lang="en-US" sz="4400" dirty="0" smtClean="0"/>
              <a:t>What’s </a:t>
            </a:r>
            <a:r>
              <a:rPr lang="en-US" sz="4400" dirty="0"/>
              <a:t>the chance of drawing a </a:t>
            </a:r>
            <a:r>
              <a:rPr lang="en-US" sz="4400" b="1" dirty="0"/>
              <a:t>king of hearts</a:t>
            </a:r>
            <a:r>
              <a:rPr lang="en-US" sz="4400" dirty="0"/>
              <a:t> from a deck randomly?</a:t>
            </a:r>
            <a:br>
              <a:rPr lang="en-US" sz="4400" dirty="0"/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/>
              <a:t>A: What is 1/52?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Take Your Chance</a:t>
            </a:r>
            <a:r>
              <a:rPr lang="en-US" sz="4400" dirty="0"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defRPr/>
            </a:pPr>
            <a:r>
              <a:rPr lang="en-US" sz="4400" dirty="0" smtClean="0"/>
              <a:t>What’s </a:t>
            </a:r>
            <a:r>
              <a:rPr lang="en-US" sz="4400" dirty="0"/>
              <a:t>the probability of picking </a:t>
            </a:r>
            <a:r>
              <a:rPr lang="en-US" sz="4400" b="1" dirty="0"/>
              <a:t>3</a:t>
            </a:r>
            <a:r>
              <a:rPr lang="en-US" sz="4400" dirty="0"/>
              <a:t> in a standard deck of cards?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/>
              <a:t>A: What is 1/13?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Take Your Chance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defRPr/>
            </a:pPr>
            <a:r>
              <a:rPr lang="en-US" sz="4400" dirty="0"/>
              <a:t>Two dice are thrown. What is the probability of getting a </a:t>
            </a:r>
            <a:r>
              <a:rPr lang="en-US" sz="4400" b="1" dirty="0"/>
              <a:t>total of 7</a:t>
            </a:r>
            <a:r>
              <a:rPr lang="en-US" sz="4400" dirty="0"/>
              <a:t>?</a:t>
            </a:r>
            <a:endParaRPr kumimoji="0" lang="en-US" sz="4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What is </a:t>
            </a:r>
            <a:r>
              <a:rPr lang="en-US" sz="4800" dirty="0"/>
              <a:t>1/6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Take Your Chance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defRPr/>
            </a:pPr>
            <a:r>
              <a:rPr lang="en-US" sz="4400" dirty="0"/>
              <a:t>Calculate the probability that the person picked was a </a:t>
            </a:r>
            <a:r>
              <a:rPr lang="en-US" sz="4400" dirty="0" smtClean="0"/>
              <a:t>child.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/>
              <a:t>A: What is 5/9?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83783FF-1AD4-0F16-1B05-8FC0407E2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93" y="3071813"/>
            <a:ext cx="8115143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Take Your Chance – 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lvl="0" indent="-342900" algn="ctr">
              <a:defRPr/>
            </a:pPr>
            <a:r>
              <a:rPr lang="en-US" sz="4400" dirty="0"/>
              <a:t>There's a 30% </a:t>
            </a:r>
            <a:r>
              <a:rPr lang="en-US" sz="4400" dirty="0" smtClean="0"/>
              <a:t>chance rain each </a:t>
            </a:r>
            <a:r>
              <a:rPr lang="en-US" sz="4400" dirty="0"/>
              <a:t>day in Narnia. H</a:t>
            </a:r>
            <a:r>
              <a:rPr lang="en-US" sz="4400" dirty="0" smtClean="0"/>
              <a:t>ow </a:t>
            </a:r>
            <a:r>
              <a:rPr lang="en-US" sz="4400" dirty="0"/>
              <a:t>many days would you expect it to rain </a:t>
            </a:r>
            <a:r>
              <a:rPr lang="en-US" sz="4400" dirty="0" smtClean="0"/>
              <a:t>over the next </a:t>
            </a:r>
            <a:r>
              <a:rPr lang="en-US" sz="4400" dirty="0"/>
              <a:t>90 days?</a:t>
            </a:r>
            <a:endParaRPr kumimoji="0" lang="en-US" sz="4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What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27?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Dice &amp; Coins – </a:t>
            </a:r>
            <a:r>
              <a:rPr lang="en-US" sz="4400" dirty="0">
                <a:latin typeface="+mj-lt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lvl="0" indent="-342900" algn="ctr">
                  <a:spcBef>
                    <a:spcPct val="20000"/>
                  </a:spcBef>
                  <a:defRPr/>
                </a:pPr>
                <a:endParaRPr lang="en-US" sz="4800" dirty="0"/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/>
                        <m:t>A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coin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is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flipped</m:t>
                      </m:r>
                      <m:r>
                        <m:rPr>
                          <m:nor/>
                        </m:rPr>
                        <a:rPr lang="en-US" sz="4400"/>
                        <m:t> 20</m:t>
                      </m:r>
                      <m:r>
                        <m:rPr>
                          <m:nor/>
                        </m:rPr>
                        <a:rPr lang="en-US" sz="4400"/>
                        <m:t>x</m:t>
                      </m:r>
                      <m:r>
                        <m:rPr>
                          <m:nor/>
                        </m:rPr>
                        <a:rPr lang="en-US" sz="4400"/>
                        <m:t>. </m:t>
                      </m:r>
                      <m:r>
                        <m:rPr>
                          <m:nor/>
                        </m:rPr>
                        <a:rPr lang="en-US" sz="4400"/>
                        <m:t>It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ands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HEADS</m:t>
                      </m:r>
                      <m:r>
                        <m:rPr>
                          <m:nor/>
                        </m:rPr>
                        <a:rPr lang="en-US" sz="4400"/>
                        <m:t> 16</m:t>
                      </m:r>
                      <m:r>
                        <m:rPr>
                          <m:nor/>
                        </m:rPr>
                        <a:rPr lang="en-US" sz="4400"/>
                        <m:t>x</m:t>
                      </m:r>
                      <m:r>
                        <m:rPr>
                          <m:nor/>
                        </m:rPr>
                        <a:rPr lang="en-US" sz="4400"/>
                        <m:t>. </m:t>
                      </m:r>
                      <m:r>
                        <m:rPr>
                          <m:nor/>
                        </m:rPr>
                        <a:rPr lang="en-US" sz="4400"/>
                        <m:t>Should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we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assume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the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coin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is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unfair</m:t>
                      </m:r>
                      <m:r>
                        <m:rPr>
                          <m:nor/>
                        </m:rPr>
                        <a:rPr lang="en-US" sz="4400"/>
                        <m:t>?</m:t>
                      </m:r>
                    </m:oMath>
                  </m:oMathPara>
                </a14:m>
                <a:endParaRPr lang="en-US" sz="4400" dirty="0"/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A: What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is </a:t>
                </a:r>
                <a:r>
                  <a:rPr lang="en-US" sz="4800" dirty="0" smtClean="0"/>
                  <a:t>no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?</a:t>
                </a: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Dice &amp; Coins –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/>
                        <m:t>If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you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flip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 b="1" i="0" smtClean="0"/>
                        <m:t>three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coins</m:t>
                      </m:r>
                      <m:r>
                        <m:rPr>
                          <m:nor/>
                        </m:rPr>
                        <a:rPr lang="en-US" sz="4400"/>
                        <m:t>, </m:t>
                      </m:r>
                      <m:r>
                        <m:rPr>
                          <m:nor/>
                        </m:rPr>
                        <a:rPr lang="en-US" sz="4400"/>
                        <m:t>what</m:t>
                      </m:r>
                      <m:r>
                        <m:rPr>
                          <m:nor/>
                        </m:rPr>
                        <a:rPr lang="en-US" sz="4400" b="0" i="0" smtClean="0"/>
                        <m:t>′</m:t>
                      </m:r>
                      <m:r>
                        <m:rPr>
                          <m:nor/>
                        </m:rPr>
                        <a:rPr lang="en-US" sz="4400"/>
                        <m:t>s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the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chance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that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all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of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them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will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land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on</m:t>
                      </m:r>
                      <m:r>
                        <m:rPr>
                          <m:nor/>
                        </m:rPr>
                        <a:rPr lang="en-US" sz="4400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tails</m:t>
                      </m:r>
                      <m:r>
                        <m:rPr>
                          <m:nor/>
                        </m:rPr>
                        <a:rPr lang="en-US" sz="4400"/>
                        <m:t>?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800" dirty="0"/>
                  <a:t>A: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800" dirty="0"/>
                  <a:t>?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">
  <a:themeElements>
    <a:clrScheme name="Jeopardy">
      <a:dk1>
        <a:srgbClr val="FFFFFF"/>
      </a:dk1>
      <a:lt1>
        <a:srgbClr val="FFFFFF"/>
      </a:lt1>
      <a:dk2>
        <a:srgbClr val="0070C0"/>
      </a:dk2>
      <a:lt2>
        <a:srgbClr val="95B3D7"/>
      </a:lt2>
      <a:accent1>
        <a:srgbClr val="4F81BD"/>
      </a:accent1>
      <a:accent2>
        <a:srgbClr val="00B0F0"/>
      </a:accent2>
      <a:accent3>
        <a:srgbClr val="0070C0"/>
      </a:accent3>
      <a:accent4>
        <a:srgbClr val="4F81BD"/>
      </a:accent4>
      <a:accent5>
        <a:srgbClr val="4BACC6"/>
      </a:accent5>
      <a:accent6>
        <a:srgbClr val="1F497D"/>
      </a:accent6>
      <a:hlink>
        <a:srgbClr val="FFFFFF"/>
      </a:hlink>
      <a:folHlink>
        <a:srgbClr val="9537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6A6FD6-7372-4F49-8A26-3602F3AFD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2270</TotalTime>
  <Words>930</Words>
  <Application>Microsoft Office PowerPoint</Application>
  <PresentationFormat>On-screen Show (4:3)</PresentationFormat>
  <Paragraphs>146</Paragraphs>
  <Slides>29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Cambria Math</vt:lpstr>
      <vt:lpstr>CSC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StephanieG</dc:creator>
  <cp:lastModifiedBy>Dave Fitch</cp:lastModifiedBy>
  <cp:revision>54</cp:revision>
  <dcterms:created xsi:type="dcterms:W3CDTF">2011-09-11T23:08:13Z</dcterms:created>
  <dcterms:modified xsi:type="dcterms:W3CDTF">2026-01-20T18:11:09Z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TC300095759990</vt:lpwstr>
  </property>
</Properties>
</file>