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Proxima Nova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roximaNova-bold.fntdata"/><Relationship Id="rId11" Type="http://schemas.openxmlformats.org/officeDocument/2006/relationships/slide" Target="slides/slide6.xml"/><Relationship Id="rId22" Type="http://schemas.openxmlformats.org/officeDocument/2006/relationships/font" Target="fonts/ProximaNova-boldItalic.fntdata"/><Relationship Id="rId10" Type="http://schemas.openxmlformats.org/officeDocument/2006/relationships/slide" Target="slides/slide5.xml"/><Relationship Id="rId21" Type="http://schemas.openxmlformats.org/officeDocument/2006/relationships/font" Target="fonts/ProximaNova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ProximaNova-regular.fnt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www.downwindkennels.com/me/SubjectLinks/science/substances/substances.html" TargetMode="Externa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youtube.com/watch?v=gRZ-2IbLd34&amp;t=34s" TargetMode="Externa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c550f7cd85_0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c550f7cd85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Soap = 10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Water = 7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10 x 10 x 10 = 1,000 times more basic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c550f7cd85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c550f7cd85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Oven cleaner</a:t>
            </a:r>
            <a:r>
              <a:rPr lang="en"/>
              <a:t> = 13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Soda = 4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10 x 10 x 10 x 10 x 10 x 10 x 10 x 10 x 10 = 1,000,000,000 times more basic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c550f7cd85_0_1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c550f7cd85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http://www.downwindkennels.com/me/SubjectLinks/science/substances/substances.html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c550f7cd85_0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c550f7cd85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c550f7cd85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c550f7cd85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c550f7cd85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c550f7cd85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c550f7cd85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c550f7cd85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c550f7cd85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c550f7cd85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1155CC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https://www.youtube.com/watch?v=gRZ-2IbLd34&amp;t=34s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c550f7cd85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c550f7cd85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c550f7cd85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c550f7cd85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c550f7cd85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c550f7cd85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Milk = 6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Water = 7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10 times more acidic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c550f7cd85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c550f7cd85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Lemon juice = 2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Milk = 6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10 x 10 x 10 x 10 = 10,000 times more acidic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4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15;p3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" name="Google Shape;16;p3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pearmin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www.youtube.com/watch?v=gRZ-2IbLd34" TargetMode="External"/><Relationship Id="rId4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pH Scale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Calculations</a:t>
            </a:r>
            <a:endParaRPr/>
          </a:p>
        </p:txBody>
      </p:sp>
      <p:sp>
        <p:nvSpPr>
          <p:cNvPr id="123" name="Google Shape;123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</a:rPr>
              <a:t>3</a:t>
            </a:r>
            <a:r>
              <a:rPr lang="en">
                <a:solidFill>
                  <a:schemeClr val="dk1"/>
                </a:solidFill>
              </a:rPr>
              <a:t>. Soap is how much more basic than water?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24" name="Google Shape;12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0200" y="2151850"/>
            <a:ext cx="7443602" cy="2833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Calculations</a:t>
            </a:r>
            <a:endParaRPr/>
          </a:p>
        </p:txBody>
      </p:sp>
      <p:sp>
        <p:nvSpPr>
          <p:cNvPr id="130" name="Google Shape;130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</a:rPr>
              <a:t>4</a:t>
            </a:r>
            <a:r>
              <a:rPr lang="en">
                <a:solidFill>
                  <a:schemeClr val="dk1"/>
                </a:solidFill>
              </a:rPr>
              <a:t>. Oven cleaner is how much more basic than soda?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31" name="Google Shape;13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0200" y="2151850"/>
            <a:ext cx="7443602" cy="2833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 Experiment</a:t>
            </a:r>
            <a:endParaRPr/>
          </a:p>
        </p:txBody>
      </p:sp>
      <p:sp>
        <p:nvSpPr>
          <p:cNvPr id="137" name="Google Shape;137;p24"/>
          <p:cNvSpPr txBox="1"/>
          <p:nvPr>
            <p:ph idx="1" type="body"/>
          </p:nvPr>
        </p:nvSpPr>
        <p:spPr>
          <a:xfrm>
            <a:off x="311700" y="1152475"/>
            <a:ext cx="8520600" cy="141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We’re going to perform the </a:t>
            </a:r>
            <a:r>
              <a:rPr i="1" lang="en">
                <a:solidFill>
                  <a:schemeClr val="dk1"/>
                </a:solidFill>
              </a:rPr>
              <a:t>Universal Indicator </a:t>
            </a:r>
            <a:r>
              <a:rPr lang="en">
                <a:solidFill>
                  <a:schemeClr val="dk1"/>
                </a:solidFill>
              </a:rPr>
              <a:t>experiment from our class website to learn about the pH of everyday substances.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38" name="Google Shape;13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4250" y="2200575"/>
            <a:ext cx="1835475" cy="188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Universal Indicator Paper</a:t>
            </a:r>
            <a:endParaRPr/>
          </a:p>
        </p:txBody>
      </p:sp>
      <p:sp>
        <p:nvSpPr>
          <p:cNvPr id="144" name="Google Shape;144;p25"/>
          <p:cNvSpPr txBox="1"/>
          <p:nvPr>
            <p:ph idx="1" type="body"/>
          </p:nvPr>
        </p:nvSpPr>
        <p:spPr>
          <a:xfrm>
            <a:off x="311700" y="1152450"/>
            <a:ext cx="8578500" cy="141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The video we watched earlier discussed </a:t>
            </a:r>
            <a:r>
              <a:rPr i="1" lang="en">
                <a:solidFill>
                  <a:schemeClr val="dk1"/>
                </a:solidFill>
              </a:rPr>
              <a:t>litmus paper</a:t>
            </a:r>
            <a:r>
              <a:rPr lang="en">
                <a:solidFill>
                  <a:schemeClr val="dk1"/>
                </a:solidFill>
              </a:rPr>
              <a:t>.</a:t>
            </a:r>
            <a:endParaRPr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Acids turn litmus paper RED and bases turn litmus paper BLUE.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Although, another kind of pH paper called </a:t>
            </a:r>
            <a:r>
              <a:rPr i="1" lang="en">
                <a:solidFill>
                  <a:schemeClr val="dk1"/>
                </a:solidFill>
              </a:rPr>
              <a:t>universal indicator paper</a:t>
            </a:r>
            <a:r>
              <a:rPr lang="en">
                <a:solidFill>
                  <a:schemeClr val="dk1"/>
                </a:solidFill>
              </a:rPr>
              <a:t> exists that is more specific.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45" name="Google Shape;145;p25"/>
          <p:cNvPicPr preferRelativeResize="0"/>
          <p:nvPr/>
        </p:nvPicPr>
        <p:blipFill rotWithShape="1">
          <a:blip r:embed="rId3">
            <a:alphaModFix/>
          </a:blip>
          <a:srcRect b="23264" l="8501" r="9517" t="20662"/>
          <a:stretch/>
        </p:blipFill>
        <p:spPr>
          <a:xfrm>
            <a:off x="628175" y="2800425"/>
            <a:ext cx="4010403" cy="141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5"/>
          <p:cNvPicPr preferRelativeResize="0"/>
          <p:nvPr/>
        </p:nvPicPr>
        <p:blipFill rotWithShape="1">
          <a:blip r:embed="rId4">
            <a:alphaModFix/>
          </a:blip>
          <a:srcRect b="36960" l="0" r="0" t="18052"/>
          <a:stretch/>
        </p:blipFill>
        <p:spPr>
          <a:xfrm>
            <a:off x="4977125" y="2719350"/>
            <a:ext cx="3515375" cy="1581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11700" y="445025"/>
            <a:ext cx="8520600" cy="425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What is the chemical formula (makeup) of water?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What does the pH scale describe?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What does pH stand for?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1010025" y="1330738"/>
            <a:ext cx="12678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H</a:t>
            </a:r>
            <a:r>
              <a:rPr baseline="-25000" lang="en" sz="25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2</a:t>
            </a:r>
            <a:r>
              <a:rPr lang="en" sz="25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O</a:t>
            </a:r>
            <a:endParaRPr sz="25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66" name="Google Shape;66;p14"/>
          <p:cNvPicPr preferRelativeResize="0"/>
          <p:nvPr/>
        </p:nvPicPr>
        <p:blipFill rotWithShape="1">
          <a:blip r:embed="rId3">
            <a:alphaModFix/>
          </a:blip>
          <a:srcRect b="14451" l="0" r="0" t="10827"/>
          <a:stretch/>
        </p:blipFill>
        <p:spPr>
          <a:xfrm>
            <a:off x="2701350" y="874037"/>
            <a:ext cx="2338974" cy="1482826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 txBox="1"/>
          <p:nvPr/>
        </p:nvSpPr>
        <p:spPr>
          <a:xfrm>
            <a:off x="870325" y="4234025"/>
            <a:ext cx="4674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pH = Potential of hydrogen</a:t>
            </a:r>
            <a:endParaRPr sz="25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870325" y="2978825"/>
            <a:ext cx="5608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How acidic or basic a substance is</a:t>
            </a:r>
            <a:endParaRPr sz="25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idx="1" type="body"/>
          </p:nvPr>
        </p:nvSpPr>
        <p:spPr>
          <a:xfrm>
            <a:off x="311700" y="445025"/>
            <a:ext cx="3999900" cy="17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When an acid is dissolved in water, H</a:t>
            </a:r>
            <a:r>
              <a:rPr baseline="30000" lang="en" sz="1800">
                <a:solidFill>
                  <a:schemeClr val="dk1"/>
                </a:solidFill>
              </a:rPr>
              <a:t>+</a:t>
            </a:r>
            <a:r>
              <a:rPr lang="en" sz="1800">
                <a:solidFill>
                  <a:schemeClr val="dk1"/>
                </a:solidFill>
              </a:rPr>
              <a:t> ions are created.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Ex: Hydrochloric acid (HCl)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74" name="Google Shape;74;p15"/>
          <p:cNvSpPr txBox="1"/>
          <p:nvPr>
            <p:ph idx="4294967295" type="body"/>
          </p:nvPr>
        </p:nvSpPr>
        <p:spPr>
          <a:xfrm>
            <a:off x="4832400" y="445025"/>
            <a:ext cx="4128900" cy="17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When a base is dissolved in water, OH</a:t>
            </a:r>
            <a:r>
              <a:rPr baseline="30000" lang="en" sz="1800">
                <a:solidFill>
                  <a:schemeClr val="dk1"/>
                </a:solidFill>
              </a:rPr>
              <a:t>-</a:t>
            </a:r>
            <a:r>
              <a:rPr lang="en" sz="1800">
                <a:solidFill>
                  <a:schemeClr val="dk1"/>
                </a:solidFill>
              </a:rPr>
              <a:t> ions are created.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Ex: Sodium hydroxide (NaOH)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75" name="Google Shape;75;p15"/>
          <p:cNvPicPr preferRelativeResize="0"/>
          <p:nvPr/>
        </p:nvPicPr>
        <p:blipFill rotWithShape="1">
          <a:blip r:embed="rId3">
            <a:alphaModFix/>
          </a:blip>
          <a:srcRect b="0" l="0" r="0" t="5970"/>
          <a:stretch/>
        </p:blipFill>
        <p:spPr>
          <a:xfrm>
            <a:off x="1407387" y="1950600"/>
            <a:ext cx="1808525" cy="263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5"/>
          <p:cNvPicPr preferRelativeResize="0"/>
          <p:nvPr/>
        </p:nvPicPr>
        <p:blipFill rotWithShape="1">
          <a:blip r:embed="rId4">
            <a:alphaModFix/>
          </a:blip>
          <a:srcRect b="2886" l="0" r="0" t="3084"/>
          <a:stretch/>
        </p:blipFill>
        <p:spPr>
          <a:xfrm>
            <a:off x="5951562" y="1950600"/>
            <a:ext cx="1890575" cy="263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idx="1" type="body"/>
          </p:nvPr>
        </p:nvSpPr>
        <p:spPr>
          <a:xfrm>
            <a:off x="311700" y="294575"/>
            <a:ext cx="8520600" cy="41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Moving DOWN </a:t>
            </a:r>
            <a:r>
              <a:rPr lang="en">
                <a:solidFill>
                  <a:schemeClr val="dk1"/>
                </a:solidFill>
              </a:rPr>
              <a:t>the pH scale = The solution is more ACIDIC</a:t>
            </a:r>
            <a:endParaRPr>
              <a:solidFill>
                <a:schemeClr val="dk1"/>
              </a:solidFill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" sz="1600">
                <a:solidFill>
                  <a:schemeClr val="dk1"/>
                </a:solidFill>
              </a:rPr>
              <a:t>Are there more or less H</a:t>
            </a:r>
            <a:r>
              <a:rPr baseline="30000" lang="en" sz="1600">
                <a:solidFill>
                  <a:schemeClr val="dk1"/>
                </a:solidFill>
              </a:rPr>
              <a:t>+</a:t>
            </a:r>
            <a:r>
              <a:rPr lang="en" sz="1600">
                <a:solidFill>
                  <a:schemeClr val="dk1"/>
                </a:solidFill>
              </a:rPr>
              <a:t> ions?</a:t>
            </a:r>
            <a:endParaRPr sz="1600">
              <a:solidFill>
                <a:schemeClr val="dk1"/>
              </a:solidFill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" sz="1600">
                <a:solidFill>
                  <a:schemeClr val="dk1"/>
                </a:solidFill>
              </a:rPr>
              <a:t>Are there more or less OH</a:t>
            </a:r>
            <a:r>
              <a:rPr baseline="30000" lang="en" sz="1600">
                <a:solidFill>
                  <a:schemeClr val="dk1"/>
                </a:solidFill>
              </a:rPr>
              <a:t>-</a:t>
            </a:r>
            <a:r>
              <a:rPr lang="en" sz="1600">
                <a:solidFill>
                  <a:schemeClr val="dk1"/>
                </a:solidFill>
              </a:rPr>
              <a:t> ions?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Moving UP the pH scale  = The solution is more BASIC</a:t>
            </a:r>
            <a:endParaRPr>
              <a:solidFill>
                <a:schemeClr val="dk1"/>
              </a:solidFill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" sz="1600">
                <a:solidFill>
                  <a:schemeClr val="dk1"/>
                </a:solidFill>
              </a:rPr>
              <a:t>Are there more or less H</a:t>
            </a:r>
            <a:r>
              <a:rPr baseline="30000" lang="en" sz="1600">
                <a:solidFill>
                  <a:schemeClr val="dk1"/>
                </a:solidFill>
              </a:rPr>
              <a:t>+</a:t>
            </a:r>
            <a:r>
              <a:rPr lang="en" sz="1600">
                <a:solidFill>
                  <a:schemeClr val="dk1"/>
                </a:solidFill>
              </a:rPr>
              <a:t> ions?</a:t>
            </a:r>
            <a:endParaRPr sz="1600">
              <a:solidFill>
                <a:schemeClr val="dk1"/>
              </a:solidFill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" sz="1600">
                <a:solidFill>
                  <a:schemeClr val="dk1"/>
                </a:solidFill>
              </a:rPr>
              <a:t>Are there more or less OH</a:t>
            </a:r>
            <a:r>
              <a:rPr baseline="30000" lang="en" sz="1600">
                <a:solidFill>
                  <a:schemeClr val="dk1"/>
                </a:solidFill>
              </a:rPr>
              <a:t>-</a:t>
            </a:r>
            <a:r>
              <a:rPr lang="en" sz="1600">
                <a:solidFill>
                  <a:schemeClr val="dk1"/>
                </a:solidFill>
              </a:rPr>
              <a:t> ions?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82" name="Google Shape;82;p16"/>
          <p:cNvSpPr txBox="1"/>
          <p:nvPr/>
        </p:nvSpPr>
        <p:spPr>
          <a:xfrm>
            <a:off x="4308725" y="601725"/>
            <a:ext cx="9027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MORE</a:t>
            </a:r>
            <a:endParaRPr sz="1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LESS</a:t>
            </a:r>
            <a:endParaRPr sz="1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3" name="Google Shape;83;p16"/>
          <p:cNvSpPr txBox="1"/>
          <p:nvPr/>
        </p:nvSpPr>
        <p:spPr>
          <a:xfrm>
            <a:off x="4308725" y="1506150"/>
            <a:ext cx="9027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LESS</a:t>
            </a:r>
            <a:endParaRPr sz="1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MORE</a:t>
            </a:r>
            <a:endParaRPr sz="1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84" name="Google Shape;8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2750" y="2356850"/>
            <a:ext cx="6378500" cy="259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i! I'm Anesha and this is my channel, Likeable Science. As the name probably tells you, the purpose of my videos is to make science likeable! Using humor, visual learning, time-lapse, raps, and songs, Likeable Science videos are based on a middle/high school curriculum, and help you to learn quickly in a fun and interesting way!&#10;&#10;If you like science, check out Likeable STEM (science, technology, engineering, math) at our website: https://www.likeableSTEM.com&#10;Likeable STEM includes this channel and others like Likeable Computing to teach all about computer science.&#10;Visit the Likeable STEM website for volunteering opportunities, chances to write in our blog, and for more learning opportunities!&#10;&#10;Acids, bases, and pH are all similar and different in multiple ways. Actually, most of the substances in your house are acidic or basic!&#10;Today, I'm going to help you identify whether substances are acids or bases. Enjoy!" id="89" name="Google Shape;89;p17" title="Acids, Bases, and the pH Scale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14500" y="428625"/>
            <a:ext cx="5715000" cy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Logarithmic Scale</a:t>
            </a:r>
            <a:endParaRPr/>
          </a:p>
        </p:txBody>
      </p:sp>
      <p:sp>
        <p:nvSpPr>
          <p:cNvPr id="95" name="Google Shape;95;p18"/>
          <p:cNvSpPr txBox="1"/>
          <p:nvPr>
            <p:ph idx="1" type="body"/>
          </p:nvPr>
        </p:nvSpPr>
        <p:spPr>
          <a:xfrm>
            <a:off x="311700" y="1152475"/>
            <a:ext cx="4426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The pH scale is not a regular scale, it’s </a:t>
            </a:r>
            <a:r>
              <a:rPr i="1" lang="en">
                <a:solidFill>
                  <a:schemeClr val="dk1"/>
                </a:solidFill>
              </a:rPr>
              <a:t>logarithmic</a:t>
            </a:r>
            <a:r>
              <a:rPr lang="en">
                <a:solidFill>
                  <a:schemeClr val="dk1"/>
                </a:solidFill>
              </a:rPr>
              <a:t>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Logarithms are used to help us understand very large numbers.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96" name="Google Shape;9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2495" y="230598"/>
            <a:ext cx="3787355" cy="468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Logarithmic Scale</a:t>
            </a:r>
            <a:endParaRPr/>
          </a:p>
        </p:txBody>
      </p:sp>
      <p:sp>
        <p:nvSpPr>
          <p:cNvPr id="102" name="Google Shape;102;p19"/>
          <p:cNvSpPr txBox="1"/>
          <p:nvPr>
            <p:ph idx="1" type="body"/>
          </p:nvPr>
        </p:nvSpPr>
        <p:spPr>
          <a:xfrm>
            <a:off x="311700" y="1152475"/>
            <a:ext cx="5533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An </a:t>
            </a:r>
            <a:r>
              <a:rPr lang="en">
                <a:solidFill>
                  <a:schemeClr val="dk1"/>
                </a:solidFill>
              </a:rPr>
              <a:t>increase or decrease by 1 integer on the pH scale corresponds to a 10-fold change in the concentration of H</a:t>
            </a:r>
            <a:r>
              <a:rPr baseline="30000" lang="en">
                <a:solidFill>
                  <a:schemeClr val="dk1"/>
                </a:solidFill>
              </a:rPr>
              <a:t>+</a:t>
            </a:r>
            <a:r>
              <a:rPr lang="en">
                <a:solidFill>
                  <a:schemeClr val="dk1"/>
                </a:solidFill>
              </a:rPr>
              <a:t>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Ex 1: A solution at a pH of 6 is 10 times more acidic than a solution at a pH of 7.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Ex 2: A solution at a pH of 2 is 100 (10 x 10) times more acidic than a solution at a pH of 4.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Ex 3: A solution at a pH of 10 is 1000 (10 x 10 x 10) times more basic than a solution at a pH of 7.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03" name="Google Shape;10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48125" y="0"/>
            <a:ext cx="2799074" cy="5010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Calculations</a:t>
            </a:r>
            <a:endParaRPr/>
          </a:p>
        </p:txBody>
      </p:sp>
      <p:sp>
        <p:nvSpPr>
          <p:cNvPr id="109" name="Google Shape;109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</a:rPr>
              <a:t>1. Milk is how much more acidic than water?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10" name="Google Shape;11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0200" y="2151850"/>
            <a:ext cx="7443602" cy="2833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Calculations</a:t>
            </a:r>
            <a:endParaRPr/>
          </a:p>
        </p:txBody>
      </p:sp>
      <p:sp>
        <p:nvSpPr>
          <p:cNvPr id="116" name="Google Shape;116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</a:rPr>
              <a:t>2</a:t>
            </a:r>
            <a:r>
              <a:rPr lang="en">
                <a:solidFill>
                  <a:schemeClr val="dk1"/>
                </a:solidFill>
              </a:rPr>
              <a:t>. Lemon juice is how much more acidic than milk?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17" name="Google Shape;11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0200" y="2151850"/>
            <a:ext cx="7443602" cy="2833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